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99" r:id="rId2"/>
    <p:sldId id="267" r:id="rId3"/>
    <p:sldId id="257" r:id="rId4"/>
    <p:sldId id="339" r:id="rId5"/>
    <p:sldId id="308" r:id="rId6"/>
    <p:sldId id="307" r:id="rId7"/>
    <p:sldId id="309" r:id="rId8"/>
    <p:sldId id="311" r:id="rId9"/>
    <p:sldId id="346" r:id="rId10"/>
    <p:sldId id="265" r:id="rId11"/>
    <p:sldId id="290" r:id="rId12"/>
    <p:sldId id="338" r:id="rId13"/>
    <p:sldId id="310" r:id="rId14"/>
    <p:sldId id="312" r:id="rId15"/>
    <p:sldId id="313" r:id="rId16"/>
    <p:sldId id="314" r:id="rId17"/>
    <p:sldId id="260" r:id="rId18"/>
    <p:sldId id="315" r:id="rId19"/>
    <p:sldId id="316" r:id="rId20"/>
    <p:sldId id="326" r:id="rId21"/>
    <p:sldId id="327" r:id="rId22"/>
    <p:sldId id="329" r:id="rId23"/>
    <p:sldId id="328" r:id="rId24"/>
    <p:sldId id="336" r:id="rId25"/>
    <p:sldId id="325" r:id="rId26"/>
    <p:sldId id="341" r:id="rId27"/>
    <p:sldId id="321" r:id="rId28"/>
    <p:sldId id="322" r:id="rId29"/>
    <p:sldId id="350" r:id="rId30"/>
    <p:sldId id="323" r:id="rId31"/>
    <p:sldId id="324" r:id="rId32"/>
    <p:sldId id="347" r:id="rId33"/>
    <p:sldId id="340" r:id="rId34"/>
    <p:sldId id="342" r:id="rId35"/>
    <p:sldId id="337" r:id="rId36"/>
    <p:sldId id="351" r:id="rId37"/>
    <p:sldId id="352" r:id="rId38"/>
    <p:sldId id="344" r:id="rId39"/>
    <p:sldId id="348" r:id="rId40"/>
    <p:sldId id="349" r:id="rId41"/>
    <p:sldId id="291" r:id="rId42"/>
    <p:sldId id="345" r:id="rId43"/>
    <p:sldId id="353" r:id="rId44"/>
    <p:sldId id="271" r:id="rId45"/>
    <p:sldId id="292" r:id="rId46"/>
    <p:sldId id="296" r:id="rId47"/>
    <p:sldId id="263" r:id="rId48"/>
    <p:sldId id="317" r:id="rId49"/>
    <p:sldId id="318" r:id="rId50"/>
    <p:sldId id="319" r:id="rId51"/>
    <p:sldId id="320" r:id="rId52"/>
    <p:sldId id="330" r:id="rId53"/>
    <p:sldId id="331" r:id="rId54"/>
    <p:sldId id="332" r:id="rId55"/>
    <p:sldId id="333" r:id="rId56"/>
    <p:sldId id="334" r:id="rId57"/>
    <p:sldId id="335" r:id="rId58"/>
    <p:sldId id="289" r:id="rId59"/>
    <p:sldId id="297" r:id="rId60"/>
    <p:sldId id="262"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ott Perry MD" initials="SPM" lastIdx="1" clrIdx="0">
    <p:extLst>
      <p:ext uri="{19B8F6BF-5375-455C-9EA6-DF929625EA0E}">
        <p15:presenceInfo xmlns:p15="http://schemas.microsoft.com/office/powerpoint/2012/main" userId="Scott Perry M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2" autoAdjust="0"/>
    <p:restoredTop sz="85073" autoAdjust="0"/>
  </p:normalViewPr>
  <p:slideViewPr>
    <p:cSldViewPr snapToGrid="0">
      <p:cViewPr varScale="1">
        <p:scale>
          <a:sx n="74" d="100"/>
          <a:sy n="74" d="100"/>
        </p:scale>
        <p:origin x="902"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3C08A0-F3C2-430E-BD40-FEA7300F60BE}" type="datetimeFigureOut">
              <a:rPr lang="en-US" smtClean="0"/>
              <a:t>1/22/2023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52D208-0483-4F55-AA3E-3D9295B87CD1}" type="slidenum">
              <a:rPr lang="en-US" smtClean="0"/>
              <a:t>‹#›</a:t>
            </a:fld>
            <a:endParaRPr lang="en-US"/>
          </a:p>
        </p:txBody>
      </p:sp>
    </p:spTree>
    <p:extLst>
      <p:ext uri="{BB962C8B-B14F-4D97-AF65-F5344CB8AC3E}">
        <p14:creationId xmlns:p14="http://schemas.microsoft.com/office/powerpoint/2010/main" val="2860410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2010 – 2017 – term DEE introduced</a:t>
            </a:r>
            <a:r>
              <a:rPr lang="en-US" baseline="0" dirty="0" smtClean="0"/>
              <a:t> as multiple genes responsible for EE were identified and it was understood that the underlying gene had impact on development exclusive of </a:t>
            </a:r>
            <a:r>
              <a:rPr lang="en-US" baseline="0" dirty="0" err="1" smtClean="0"/>
              <a:t>epileptiform</a:t>
            </a:r>
            <a:r>
              <a:rPr lang="en-US" baseline="0" dirty="0" smtClean="0"/>
              <a:t> activity.</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4</a:t>
            </a:fld>
            <a:endParaRPr lang="en-US"/>
          </a:p>
        </p:txBody>
      </p:sp>
    </p:spTree>
    <p:extLst>
      <p:ext uri="{BB962C8B-B14F-4D97-AF65-F5344CB8AC3E}">
        <p14:creationId xmlns:p14="http://schemas.microsoft.com/office/powerpoint/2010/main" val="1877043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CSWS =</a:t>
            </a:r>
            <a:r>
              <a:rPr lang="en-US" baseline="0" dirty="0" smtClean="0"/>
              <a:t> SWAS</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6</a:t>
            </a:fld>
            <a:endParaRPr lang="en-US"/>
          </a:p>
        </p:txBody>
      </p:sp>
    </p:spTree>
    <p:extLst>
      <p:ext uri="{BB962C8B-B14F-4D97-AF65-F5344CB8AC3E}">
        <p14:creationId xmlns:p14="http://schemas.microsoft.com/office/powerpoint/2010/main" val="3381187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Adult exceptions – some progressive myoclonic epilepsies</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7</a:t>
            </a:fld>
            <a:endParaRPr lang="en-US"/>
          </a:p>
        </p:txBody>
      </p:sp>
    </p:spTree>
    <p:extLst>
      <p:ext uri="{BB962C8B-B14F-4D97-AF65-F5344CB8AC3E}">
        <p14:creationId xmlns:p14="http://schemas.microsoft.com/office/powerpoint/2010/main" val="1575574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Metabolic</a:t>
            </a:r>
            <a:r>
              <a:rPr lang="en-US" baseline="0" dirty="0" smtClean="0"/>
              <a:t> testing may be most useful in the very young where treatable conditions such as b6 deficiency may present</a:t>
            </a:r>
          </a:p>
          <a:p>
            <a:endParaRPr lang="en-US" baseline="0" dirty="0" smtClean="0"/>
          </a:p>
          <a:p>
            <a:r>
              <a:rPr lang="en-US" baseline="0" dirty="0" smtClean="0"/>
              <a:t>Clinical history particularly important in older patients where the course of the epilepsy may reveal the diagnosis AND in patients where development has regressed/plateaued where timing of this clinical finding with epilepsy/EEG history may inform treatment decisions</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8</a:t>
            </a:fld>
            <a:endParaRPr lang="en-US"/>
          </a:p>
        </p:txBody>
      </p:sp>
    </p:spTree>
    <p:extLst>
      <p:ext uri="{BB962C8B-B14F-4D97-AF65-F5344CB8AC3E}">
        <p14:creationId xmlns:p14="http://schemas.microsoft.com/office/powerpoint/2010/main" val="2325196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Testing</a:t>
            </a:r>
            <a:r>
              <a:rPr lang="en-US" baseline="0" dirty="0" smtClean="0"/>
              <a:t> often in the form of next generation sequencing via whole exome or gene panels</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9</a:t>
            </a:fld>
            <a:endParaRPr lang="en-US"/>
          </a:p>
        </p:txBody>
      </p:sp>
    </p:spTree>
    <p:extLst>
      <p:ext uri="{BB962C8B-B14F-4D97-AF65-F5344CB8AC3E}">
        <p14:creationId xmlns:p14="http://schemas.microsoft.com/office/powerpoint/2010/main" val="1895636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0a9f66b73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0a9f66b73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Inflammation is a natural response to</a:t>
            </a:r>
            <a:r>
              <a:rPr lang="en-US" baseline="0" dirty="0" smtClean="0"/>
              <a:t> various brain insults including</a:t>
            </a:r>
            <a:r>
              <a:rPr lang="en-US" dirty="0" smtClean="0"/>
              <a:t> seizures</a:t>
            </a:r>
            <a:r>
              <a:rPr lang="en-US" baseline="0" dirty="0" smtClean="0"/>
              <a:t> and may lead to additional seizures and cognitive/developmental impact – which in turn may explain progressive declines. </a:t>
            </a:r>
            <a:r>
              <a:rPr lang="en-US" baseline="0" dirty="0" err="1" smtClean="0"/>
              <a:t>Neuroinflammatory</a:t>
            </a:r>
            <a:r>
              <a:rPr lang="en-US" baseline="0" dirty="0" smtClean="0"/>
              <a:t> responses also change somewhat with age and may explain some of the age-specific </a:t>
            </a:r>
            <a:r>
              <a:rPr lang="en-US" baseline="0" dirty="0" err="1" smtClean="0"/>
              <a:t>electroclinical</a:t>
            </a:r>
            <a:r>
              <a:rPr lang="en-US" baseline="0" dirty="0" smtClean="0"/>
              <a:t> syndrome manifestations</a:t>
            </a:r>
            <a:endParaRPr dirty="0"/>
          </a:p>
        </p:txBody>
      </p:sp>
    </p:spTree>
    <p:extLst>
      <p:ext uri="{BB962C8B-B14F-4D97-AF65-F5344CB8AC3E}">
        <p14:creationId xmlns:p14="http://schemas.microsoft.com/office/powerpoint/2010/main" val="3252326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Highlight PERC data that showed this population was more likely to not receive standard of care, yet response in this group for seizure control was not significantly different from those without etiology – suggesting opportunity</a:t>
            </a:r>
            <a:r>
              <a:rPr lang="en-US" baseline="0" dirty="0" smtClean="0"/>
              <a:t> for practice improvement.</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14</a:t>
            </a:fld>
            <a:endParaRPr lang="en-US"/>
          </a:p>
        </p:txBody>
      </p:sp>
    </p:spTree>
    <p:extLst>
      <p:ext uri="{BB962C8B-B14F-4D97-AF65-F5344CB8AC3E}">
        <p14:creationId xmlns:p14="http://schemas.microsoft.com/office/powerpoint/2010/main" val="1731189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Studies</a:t>
            </a:r>
            <a:r>
              <a:rPr lang="en-US" baseline="0" dirty="0" smtClean="0"/>
              <a:t> are not completely conclusive in showing a connection between seizure control and cognition, however, prior work has shown that exposure to contraindicated meds (Na Channel drugs) was associated with poorer cognitive/developmental outcomes. Likewise, recent phase 3 trials of </a:t>
            </a:r>
            <a:r>
              <a:rPr lang="en-US" baseline="0" dirty="0" err="1" smtClean="0"/>
              <a:t>fenfluramine</a:t>
            </a:r>
            <a:r>
              <a:rPr lang="en-US" baseline="0" dirty="0" smtClean="0"/>
              <a:t> demonstrated improvements in (or lack of decline) in executive functioning via BRIEF in responders.</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16</a:t>
            </a:fld>
            <a:endParaRPr lang="en-US"/>
          </a:p>
        </p:txBody>
      </p:sp>
    </p:spTree>
    <p:extLst>
      <p:ext uri="{BB962C8B-B14F-4D97-AF65-F5344CB8AC3E}">
        <p14:creationId xmlns:p14="http://schemas.microsoft.com/office/powerpoint/2010/main" val="4073364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0a9f66b73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0a9f66b73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What is the</a:t>
            </a:r>
            <a:r>
              <a:rPr lang="en-US" baseline="0" dirty="0" smtClean="0"/>
              <a:t> expected course of the underlying etiology?</a:t>
            </a:r>
          </a:p>
          <a:p>
            <a:pPr marL="0" lvl="0" indent="0" algn="l" rtl="0">
              <a:spcBef>
                <a:spcPts val="0"/>
              </a:spcBef>
              <a:spcAft>
                <a:spcPts val="0"/>
              </a:spcAft>
              <a:buNone/>
            </a:pPr>
            <a:r>
              <a:rPr lang="en-US" baseline="0" dirty="0" smtClean="0"/>
              <a:t>Within an etiology (particularly genetic) are there different courses based on functional consequences of the variant?</a:t>
            </a:r>
          </a:p>
          <a:p>
            <a:pPr marL="0" lvl="0" indent="0" algn="l" rtl="0">
              <a:spcBef>
                <a:spcPts val="0"/>
              </a:spcBef>
              <a:spcAft>
                <a:spcPts val="0"/>
              </a:spcAft>
              <a:buNone/>
            </a:pPr>
            <a:r>
              <a:rPr lang="en-US" baseline="0" dirty="0" smtClean="0"/>
              <a:t>Is the treatment different depending on the phenotype (and relationship to functional consequence of the gene)?</a:t>
            </a:r>
          </a:p>
          <a:p>
            <a:pPr marL="0" lvl="0" indent="0" algn="l" rtl="0">
              <a:spcBef>
                <a:spcPts val="0"/>
              </a:spcBef>
              <a:spcAft>
                <a:spcPts val="0"/>
              </a:spcAft>
              <a:buNone/>
            </a:pPr>
            <a:r>
              <a:rPr lang="en-US" baseline="0" dirty="0" smtClean="0"/>
              <a:t>What is the goal of your therapy?</a:t>
            </a:r>
            <a:endParaRPr dirty="0"/>
          </a:p>
        </p:txBody>
      </p:sp>
    </p:spTree>
    <p:extLst>
      <p:ext uri="{BB962C8B-B14F-4D97-AF65-F5344CB8AC3E}">
        <p14:creationId xmlns:p14="http://schemas.microsoft.com/office/powerpoint/2010/main" val="227346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only is the list of genes responsible</a:t>
            </a:r>
            <a:r>
              <a:rPr lang="en-US" baseline="0" dirty="0" smtClean="0"/>
              <a:t> for epilepsy increasing, but the phenotypic spectrum for many genes continues to increase (example scn8a). The management options are growing as well.</a:t>
            </a:r>
          </a:p>
          <a:p>
            <a:endParaRPr lang="en-US" baseline="0" dirty="0" smtClean="0"/>
          </a:p>
          <a:p>
            <a:r>
              <a:rPr lang="en-US" baseline="0" dirty="0" smtClean="0"/>
              <a:t>Recent history has brought improved understanding of the phenotypic spectrum of disease, natural history of disease, and new treatment options informed by timing for best outcomes</a:t>
            </a:r>
            <a:endParaRPr lang="en-US" dirty="0"/>
          </a:p>
        </p:txBody>
      </p:sp>
      <p:sp>
        <p:nvSpPr>
          <p:cNvPr id="4" name="Slide Number Placeholder 3"/>
          <p:cNvSpPr>
            <a:spLocks noGrp="1"/>
          </p:cNvSpPr>
          <p:nvPr>
            <p:ph type="sldNum" sz="quarter" idx="10"/>
          </p:nvPr>
        </p:nvSpPr>
        <p:spPr/>
        <p:txBody>
          <a:bodyPr/>
          <a:lstStyle/>
          <a:p>
            <a:fld id="{9B1B57AC-34A1-4136-988E-4D079B1B60E9}" type="slidenum">
              <a:rPr lang="en-US" smtClean="0"/>
              <a:t>19</a:t>
            </a:fld>
            <a:endParaRPr lang="en-US"/>
          </a:p>
        </p:txBody>
      </p:sp>
    </p:spTree>
    <p:extLst>
      <p:ext uri="{BB962C8B-B14F-4D97-AF65-F5344CB8AC3E}">
        <p14:creationId xmlns:p14="http://schemas.microsoft.com/office/powerpoint/2010/main" val="426775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Dravet syndrome is primarily a clinical diagnosis</a:t>
            </a:r>
          </a:p>
          <a:p>
            <a:r>
              <a:rPr lang="en-US" dirty="0"/>
              <a:t>Partial seizures (now called focal dyscognitive)</a:t>
            </a:r>
          </a:p>
        </p:txBody>
      </p:sp>
      <p:sp>
        <p:nvSpPr>
          <p:cNvPr id="4" name="Slide Number Placeholder 3"/>
          <p:cNvSpPr>
            <a:spLocks noGrp="1"/>
          </p:cNvSpPr>
          <p:nvPr>
            <p:ph type="sldNum" sz="quarter" idx="10"/>
          </p:nvPr>
        </p:nvSpPr>
        <p:spPr/>
        <p:txBody>
          <a:bodyPr/>
          <a:lstStyle/>
          <a:p>
            <a:fld id="{636D6217-089C-4DDC-9CE2-3D7070AA9481}" type="slidenum">
              <a:rPr lang="en-US" smtClean="0"/>
              <a:t>20</a:t>
            </a:fld>
            <a:endParaRPr lang="en-US"/>
          </a:p>
        </p:txBody>
      </p:sp>
    </p:spTree>
    <p:extLst>
      <p:ext uri="{BB962C8B-B14F-4D97-AF65-F5344CB8AC3E}">
        <p14:creationId xmlns:p14="http://schemas.microsoft.com/office/powerpoint/2010/main" val="3701678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Dravet</a:t>
            </a:r>
            <a:r>
              <a:rPr lang="en-US" baseline="0" dirty="0"/>
              <a:t> syndrome is a spectrum which has only grown with time, increased understanding, and increasing genetic testing revealing the full cohort of presentations associated with sCN1A mutations</a:t>
            </a:r>
            <a:endParaRPr lang="en-US" dirty="0"/>
          </a:p>
          <a:p>
            <a:endParaRPr lang="en-US" dirty="0"/>
          </a:p>
          <a:p>
            <a:r>
              <a:rPr lang="en-US" dirty="0"/>
              <a:t>Family history varies 25-71% </a:t>
            </a:r>
          </a:p>
          <a:p>
            <a:r>
              <a:rPr lang="en-US" dirty="0"/>
              <a:t>Neurological signs: ataxia</a:t>
            </a:r>
            <a:r>
              <a:rPr lang="en-US" baseline="0" dirty="0"/>
              <a:t> (60%), pyramidal signs (20%), and interictal myoclonus (36-85%)</a:t>
            </a:r>
          </a:p>
          <a:p>
            <a:endParaRPr lang="en-US" baseline="0" dirty="0"/>
          </a:p>
          <a:p>
            <a:r>
              <a:rPr lang="en-US" dirty="0"/>
              <a:t>Incidence: 1 per 20000</a:t>
            </a:r>
            <a:r>
              <a:rPr lang="en-US" baseline="30000" dirty="0"/>
              <a:t>1</a:t>
            </a:r>
            <a:r>
              <a:rPr lang="en-US" dirty="0"/>
              <a:t> to 1 per 40000</a:t>
            </a:r>
            <a:r>
              <a:rPr lang="en-US" baseline="30000" dirty="0"/>
              <a:t>2</a:t>
            </a:r>
          </a:p>
          <a:p>
            <a:r>
              <a:rPr lang="en-US" dirty="0"/>
              <a:t>Infants are most often healthy and developmentally normal prior to onset</a:t>
            </a:r>
          </a:p>
          <a:p>
            <a:r>
              <a:rPr lang="en-US" dirty="0"/>
              <a:t>Family history of epilepsy or febrile seizures is variable (25-70%)</a:t>
            </a:r>
          </a:p>
          <a:p>
            <a:endParaRPr lang="en-US" dirty="0"/>
          </a:p>
        </p:txBody>
      </p:sp>
      <p:sp>
        <p:nvSpPr>
          <p:cNvPr id="4" name="Slide Number Placeholder 3"/>
          <p:cNvSpPr>
            <a:spLocks noGrp="1"/>
          </p:cNvSpPr>
          <p:nvPr>
            <p:ph type="sldNum" sz="quarter" idx="10"/>
          </p:nvPr>
        </p:nvSpPr>
        <p:spPr/>
        <p:txBody>
          <a:bodyPr/>
          <a:lstStyle/>
          <a:p>
            <a:fld id="{636D6217-089C-4DDC-9CE2-3D7070AA9481}" type="slidenum">
              <a:rPr lang="en-US" smtClean="0"/>
              <a:t>21</a:t>
            </a:fld>
            <a:endParaRPr lang="en-US"/>
          </a:p>
        </p:txBody>
      </p:sp>
    </p:spTree>
    <p:extLst>
      <p:ext uri="{BB962C8B-B14F-4D97-AF65-F5344CB8AC3E}">
        <p14:creationId xmlns:p14="http://schemas.microsoft.com/office/powerpoint/2010/main" val="2033739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6D6217-089C-4DDC-9CE2-3D7070AA9481}" type="slidenum">
              <a:rPr lang="en-US" smtClean="0"/>
              <a:t>22</a:t>
            </a:fld>
            <a:endParaRPr lang="en-US"/>
          </a:p>
        </p:txBody>
      </p:sp>
    </p:spTree>
    <p:extLst>
      <p:ext uri="{BB962C8B-B14F-4D97-AF65-F5344CB8AC3E}">
        <p14:creationId xmlns:p14="http://schemas.microsoft.com/office/powerpoint/2010/main" val="2988673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23</a:t>
            </a:fld>
            <a:endParaRPr lang="en-US"/>
          </a:p>
        </p:txBody>
      </p:sp>
    </p:spTree>
    <p:extLst>
      <p:ext uri="{BB962C8B-B14F-4D97-AF65-F5344CB8AC3E}">
        <p14:creationId xmlns:p14="http://schemas.microsoft.com/office/powerpoint/2010/main" val="551738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Early prediction via biomarkers (think TSC and treating prior t</a:t>
            </a:r>
            <a:r>
              <a:rPr lang="en-US" baseline="0" dirty="0" smtClean="0"/>
              <a:t>o seizures) or via functional consequence prediction</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26</a:t>
            </a:fld>
            <a:endParaRPr lang="en-US"/>
          </a:p>
        </p:txBody>
      </p:sp>
    </p:spTree>
    <p:extLst>
      <p:ext uri="{BB962C8B-B14F-4D97-AF65-F5344CB8AC3E}">
        <p14:creationId xmlns:p14="http://schemas.microsoft.com/office/powerpoint/2010/main" val="1958202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Bef>
                <a:spcPts val="1000"/>
              </a:spcBef>
            </a:pPr>
            <a:r>
              <a:rPr lang="en-GB" sz="2000" spc="-20" dirty="0" err="1" smtClean="0"/>
              <a:t>Multicenter</a:t>
            </a:r>
            <a:r>
              <a:rPr lang="en-GB" sz="2000" spc="-20" dirty="0" smtClean="0"/>
              <a:t>, prospective, 2-year observational study​ of young children with SCN1A+ </a:t>
            </a:r>
            <a:r>
              <a:rPr lang="en-GB" sz="2000" dirty="0" smtClean="0"/>
              <a:t>DS (</a:t>
            </a:r>
            <a:r>
              <a:rPr lang="en-GB" sz="2000" b="1" dirty="0" smtClean="0"/>
              <a:t>Table 1</a:t>
            </a:r>
            <a:r>
              <a:rPr lang="en-GB" sz="2000" dirty="0" smtClean="0"/>
              <a:t>), conducted in 17 sites across the US, Australia, UK, and Spain</a:t>
            </a:r>
          </a:p>
          <a:p>
            <a:pPr lvl="1">
              <a:spcBef>
                <a:spcPts val="1000"/>
              </a:spcBef>
            </a:pPr>
            <a:r>
              <a:rPr lang="en-GB" sz="2000" dirty="0" smtClean="0"/>
              <a:t>~50​ participants assessed every 3 months (virtual assessments and clinic visits), divided among age groups: 6–36 months; &gt;36–48 months; and &gt;48–60 months</a:t>
            </a:r>
            <a:endParaRPr lang="en-GB" sz="2000" b="1" dirty="0" smtClean="0"/>
          </a:p>
          <a:p>
            <a:endParaRPr lang="en-US" dirty="0" smtClean="0"/>
          </a:p>
          <a:p>
            <a:r>
              <a:rPr lang="en-US" dirty="0" smtClean="0"/>
              <a:t>Objectives</a:t>
            </a:r>
          </a:p>
          <a:p>
            <a:pPr lvl="1">
              <a:spcBef>
                <a:spcPts val="800"/>
              </a:spcBef>
            </a:pPr>
            <a:r>
              <a:rPr lang="en-GB" sz="1900" dirty="0" smtClean="0"/>
              <a:t>Characterize the current seizure burden in DS managed with </a:t>
            </a:r>
            <a:br>
              <a:rPr lang="en-GB" sz="1900" dirty="0" smtClean="0"/>
            </a:br>
            <a:r>
              <a:rPr lang="en-GB" sz="1900" dirty="0" smtClean="0"/>
              <a:t>contemporary ASMs</a:t>
            </a:r>
          </a:p>
          <a:p>
            <a:pPr lvl="1">
              <a:spcBef>
                <a:spcPts val="800"/>
              </a:spcBef>
            </a:pPr>
            <a:r>
              <a:rPr lang="en-GB" sz="1900" dirty="0" smtClean="0"/>
              <a:t>Measure the development of non-seizure manifestations </a:t>
            </a:r>
            <a:br>
              <a:rPr lang="en-GB" sz="1900" dirty="0" smtClean="0"/>
            </a:br>
            <a:r>
              <a:rPr lang="en-GB" sz="1900" dirty="0" smtClean="0"/>
              <a:t>of DS and their relationship with seizure burden</a:t>
            </a:r>
          </a:p>
          <a:p>
            <a:pPr lvl="1">
              <a:spcBef>
                <a:spcPts val="800"/>
              </a:spcBef>
            </a:pPr>
            <a:r>
              <a:rPr lang="en-GB" sz="1900" dirty="0" smtClean="0"/>
              <a:t>Identify appropriate assessment tools and seizure and neurodevelopmental endpoints for </a:t>
            </a:r>
            <a:br>
              <a:rPr lang="en-GB" sz="1900" dirty="0" smtClean="0"/>
            </a:br>
            <a:r>
              <a:rPr lang="en-GB" sz="1900" dirty="0" smtClean="0"/>
              <a:t>clinical trials</a:t>
            </a:r>
          </a:p>
          <a:p>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35</a:t>
            </a:fld>
            <a:endParaRPr lang="en-US"/>
          </a:p>
        </p:txBody>
      </p:sp>
    </p:spTree>
    <p:extLst>
      <p:ext uri="{BB962C8B-B14F-4D97-AF65-F5344CB8AC3E}">
        <p14:creationId xmlns:p14="http://schemas.microsoft.com/office/powerpoint/2010/main" val="1610005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Don’t be a </a:t>
            </a:r>
            <a:r>
              <a:rPr lang="en-US" dirty="0" err="1" smtClean="0"/>
              <a:t>lumper</a:t>
            </a:r>
            <a:r>
              <a:rPr lang="en-US" dirty="0" smtClean="0"/>
              <a:t> with DEE –instead think of it as DEE secondary to an etiology</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38</a:t>
            </a:fld>
            <a:endParaRPr lang="en-US"/>
          </a:p>
        </p:txBody>
      </p:sp>
    </p:spTree>
    <p:extLst>
      <p:ext uri="{BB962C8B-B14F-4D97-AF65-F5344CB8AC3E}">
        <p14:creationId xmlns:p14="http://schemas.microsoft.com/office/powerpoint/2010/main" val="1690880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Don’t be a </a:t>
            </a:r>
            <a:r>
              <a:rPr lang="en-US" dirty="0" err="1" smtClean="0"/>
              <a:t>lumper</a:t>
            </a:r>
            <a:r>
              <a:rPr lang="en-US" dirty="0" smtClean="0"/>
              <a:t> with DEE –instead think of it as DEE secondary to an etiology</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39</a:t>
            </a:fld>
            <a:endParaRPr lang="en-US"/>
          </a:p>
        </p:txBody>
      </p:sp>
    </p:spTree>
    <p:extLst>
      <p:ext uri="{BB962C8B-B14F-4D97-AF65-F5344CB8AC3E}">
        <p14:creationId xmlns:p14="http://schemas.microsoft.com/office/powerpoint/2010/main" val="2028338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40</a:t>
            </a:fld>
            <a:endParaRPr lang="en-US"/>
          </a:p>
        </p:txBody>
      </p:sp>
    </p:spTree>
    <p:extLst>
      <p:ext uri="{BB962C8B-B14F-4D97-AF65-F5344CB8AC3E}">
        <p14:creationId xmlns:p14="http://schemas.microsoft.com/office/powerpoint/2010/main" val="1544426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41</a:t>
            </a:fld>
            <a:endParaRPr lang="en-US"/>
          </a:p>
        </p:txBody>
      </p:sp>
    </p:spTree>
    <p:extLst>
      <p:ext uri="{BB962C8B-B14F-4D97-AF65-F5344CB8AC3E}">
        <p14:creationId xmlns:p14="http://schemas.microsoft.com/office/powerpoint/2010/main" val="3559396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Kids with refractory epilepsy and surgery</a:t>
            </a:r>
            <a:r>
              <a:rPr lang="en-US" baseline="0" dirty="0" smtClean="0"/>
              <a:t> had earlier onset and more meds and lower developmental scores</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44</a:t>
            </a:fld>
            <a:endParaRPr lang="en-US"/>
          </a:p>
        </p:txBody>
      </p:sp>
    </p:spTree>
    <p:extLst>
      <p:ext uri="{BB962C8B-B14F-4D97-AF65-F5344CB8AC3E}">
        <p14:creationId xmlns:p14="http://schemas.microsoft.com/office/powerpoint/2010/main" val="2503231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Surgery was performed 12 years after seizure onset.</a:t>
            </a:r>
          </a:p>
          <a:p>
            <a:endParaRPr lang="en-US" dirty="0" smtClean="0"/>
          </a:p>
          <a:p>
            <a:r>
              <a:rPr lang="en-US" dirty="0" smtClean="0"/>
              <a:t>Fallah et al showed lobectomies/larger resections</a:t>
            </a:r>
            <a:r>
              <a:rPr lang="en-US" baseline="0" dirty="0" smtClean="0"/>
              <a:t> (i.e. not </a:t>
            </a:r>
            <a:r>
              <a:rPr lang="en-US" baseline="0" dirty="0" err="1" smtClean="0"/>
              <a:t>tuberectomies</a:t>
            </a:r>
            <a:r>
              <a:rPr lang="en-US" baseline="0" dirty="0" smtClean="0"/>
              <a:t>) were associated with seizure freedom.</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45</a:t>
            </a:fld>
            <a:endParaRPr lang="en-US"/>
          </a:p>
        </p:txBody>
      </p:sp>
    </p:spTree>
    <p:extLst>
      <p:ext uri="{BB962C8B-B14F-4D97-AF65-F5344CB8AC3E}">
        <p14:creationId xmlns:p14="http://schemas.microsoft.com/office/powerpoint/2010/main" val="3623949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11/14 either remained stable in development or improved.</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46</a:t>
            </a:fld>
            <a:endParaRPr lang="en-US"/>
          </a:p>
        </p:txBody>
      </p:sp>
    </p:spTree>
    <p:extLst>
      <p:ext uri="{BB962C8B-B14F-4D97-AF65-F5344CB8AC3E}">
        <p14:creationId xmlns:p14="http://schemas.microsoft.com/office/powerpoint/2010/main" val="1113201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0a9f66b73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0a9f66b73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6 showed &gt;15 points of IQ gain. 2 showed decline</a:t>
            </a:r>
            <a:endParaRPr dirty="0"/>
          </a:p>
        </p:txBody>
      </p:sp>
    </p:spTree>
    <p:extLst>
      <p:ext uri="{BB962C8B-B14F-4D97-AF65-F5344CB8AC3E}">
        <p14:creationId xmlns:p14="http://schemas.microsoft.com/office/powerpoint/2010/main" val="27584574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-peak age of onset 6 m; only rare exceptional cases have reported age</a:t>
            </a:r>
            <a:r>
              <a:rPr lang="en-US" baseline="0" dirty="0" smtClean="0"/>
              <a:t> of onset after 1 y (Kearney et al 2006)</a:t>
            </a:r>
          </a:p>
          <a:p>
            <a:r>
              <a:rPr lang="en-US" baseline="0" dirty="0" smtClean="0"/>
              <a:t>-hot water baths as detailed by the Japanese in their articles of seizures associated with Hot water immersion.</a:t>
            </a:r>
          </a:p>
          <a:p>
            <a:r>
              <a:rPr lang="en-US" baseline="0" dirty="0" smtClean="0"/>
              <a:t>-convulsive seizures may occur in the absence of fever: reported in 28% (</a:t>
            </a:r>
            <a:r>
              <a:rPr lang="en-US" baseline="0" dirty="0" err="1" smtClean="0"/>
              <a:t>Okhi</a:t>
            </a:r>
            <a:r>
              <a:rPr lang="en-US" baseline="0" dirty="0" smtClean="0"/>
              <a:t> et al 1997), 35% (Dravet et al 2005) and 65% (</a:t>
            </a:r>
            <a:r>
              <a:rPr lang="en-US" baseline="0" dirty="0" err="1" smtClean="0"/>
              <a:t>ragona</a:t>
            </a:r>
            <a:r>
              <a:rPr lang="en-US" baseline="0" dirty="0" smtClean="0"/>
              <a:t> et al 2010)</a:t>
            </a:r>
          </a:p>
          <a:p>
            <a:pPr marL="171450" indent="-171450">
              <a:buFontTx/>
              <a:buChar char="-"/>
            </a:pPr>
            <a:r>
              <a:rPr lang="en-US" baseline="0" dirty="0" smtClean="0"/>
              <a:t>In </a:t>
            </a:r>
            <a:r>
              <a:rPr lang="en-US" baseline="0" dirty="0" err="1" smtClean="0"/>
              <a:t>Dravet’s</a:t>
            </a:r>
            <a:r>
              <a:rPr lang="en-US" baseline="0" dirty="0" smtClean="0"/>
              <a:t> series – most patients presenting with afebrile seizures did so in the setting of vaccinations or illness </a:t>
            </a:r>
          </a:p>
          <a:p>
            <a:pPr marL="171450" indent="-171450">
              <a:buFontTx/>
              <a:buChar char="-"/>
            </a:pPr>
            <a:endParaRPr lang="en-US" baseline="0" dirty="0" smtClean="0"/>
          </a:p>
          <a:p>
            <a:pPr marL="171450" indent="-171450">
              <a:buFontTx/>
              <a:buChar char="-"/>
            </a:pPr>
            <a:r>
              <a:rPr lang="en-US" baseline="0" dirty="0" smtClean="0"/>
              <a:t>Duration &gt; 20 minutes in 25% (Dravet 2005) to 49% (</a:t>
            </a:r>
            <a:r>
              <a:rPr lang="en-US" baseline="0" dirty="0" err="1" smtClean="0"/>
              <a:t>Ragona</a:t>
            </a:r>
            <a:r>
              <a:rPr lang="en-US" baseline="0" dirty="0" smtClean="0"/>
              <a:t> 2010)</a:t>
            </a:r>
          </a:p>
          <a:p>
            <a:pPr marL="171450" indent="-171450">
              <a:buFontTx/>
              <a:buChar char="-"/>
            </a:pPr>
            <a:r>
              <a:rPr lang="en-US" baseline="0" dirty="0" smtClean="0"/>
              <a:t>EEG most often normal in wake/sleep – though focal or generalized slowing, rarely Gen </a:t>
            </a:r>
            <a:r>
              <a:rPr lang="en-US" baseline="0" dirty="0" err="1" smtClean="0"/>
              <a:t>sw</a:t>
            </a:r>
            <a:r>
              <a:rPr lang="en-US" baseline="0" dirty="0" smtClean="0"/>
              <a:t> or photosensitivity may be seen – especially if recorded soon after a seizure.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6D6217-089C-4DDC-9CE2-3D7070AA94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30650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-Years 1-4 sometimes called the “catastrophic” period which corresponds to worsening of seizures, progressive cognitive decline or stagnation of development,</a:t>
            </a:r>
            <a:r>
              <a:rPr lang="en-US" baseline="0" dirty="0" smtClean="0"/>
              <a:t> evolving neurological signs, etc.</a:t>
            </a:r>
            <a:endParaRPr lang="en-US" dirty="0" smtClean="0"/>
          </a:p>
          <a:p>
            <a:r>
              <a:rPr lang="en-US" dirty="0" smtClean="0"/>
              <a:t>-Unilateral</a:t>
            </a:r>
            <a:r>
              <a:rPr lang="en-US" baseline="0" dirty="0" smtClean="0"/>
              <a:t> seizures – often alternating in appearance – are the most characteristic. Often prolonged evolving to status and often accompanied by postictal paralysis</a:t>
            </a:r>
          </a:p>
          <a:p>
            <a:r>
              <a:rPr lang="en-US" baseline="0" dirty="0" smtClean="0"/>
              <a:t>-GTC seizures are present throughout evolution – most often truly focal seizures with secondary generalization.</a:t>
            </a:r>
          </a:p>
          <a:p>
            <a:r>
              <a:rPr lang="en-US" baseline="0" dirty="0" smtClean="0"/>
              <a:t>-myoclonic seizures arise 1-5 years (mean 17 months). May be massive with whole body involvement/fall/drop things, or more subtle with only brief head nod. Some cases occurring throughout the day while in others primarily manifest around awakening. Myoclonic seizures may not be present in all and the overall frequency may be less in those not exposed to sodium channel AEDs.</a:t>
            </a:r>
          </a:p>
          <a:p>
            <a:r>
              <a:rPr lang="en-US" baseline="0" dirty="0" smtClean="0"/>
              <a:t>-absence seizures begin between 4m-6y. Often intermixed with myoclonic type seizures – eyelid fluttering/myoclonia common. </a:t>
            </a:r>
            <a:r>
              <a:rPr lang="en-US" b="1" baseline="0" dirty="0" smtClean="0"/>
              <a:t>Obtundation status </a:t>
            </a:r>
            <a:r>
              <a:rPr lang="en-US" b="0" baseline="0" dirty="0" smtClean="0"/>
              <a:t>can occur in between 40% (Dalla </a:t>
            </a:r>
            <a:r>
              <a:rPr lang="en-US" b="0" baseline="0" dirty="0" err="1" smtClean="0"/>
              <a:t>bernadina</a:t>
            </a:r>
            <a:r>
              <a:rPr lang="en-US" b="0" baseline="0" dirty="0" smtClean="0"/>
              <a:t> 1997) and 30% (Dravet 2005).</a:t>
            </a:r>
          </a:p>
          <a:p>
            <a:endParaRPr lang="en-US" b="0" baseline="0" dirty="0" smtClean="0"/>
          </a:p>
          <a:p>
            <a:r>
              <a:rPr lang="en-US" b="0" baseline="0" dirty="0" smtClean="0"/>
              <a:t>-Seizures are very often characteristically associated with provoking factors: modest hyperthermia, pattern/light sensitivity, noisy environments, exercise, are other reported triggers in some.</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6D6217-089C-4DDC-9CE2-3D7070AA94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6514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-Years 1-4 sometimes called the “catastrophic” period which corresponds to worsening of seizures, progressive cognitive decline or stagnation of development,</a:t>
            </a:r>
            <a:r>
              <a:rPr lang="en-US" baseline="0" dirty="0" smtClean="0"/>
              <a:t> evolving neurological signs, etc.</a:t>
            </a:r>
            <a:endParaRPr lang="en-US" dirty="0" smtClean="0"/>
          </a:p>
          <a:p>
            <a:r>
              <a:rPr lang="en-US" dirty="0" smtClean="0"/>
              <a:t>-While</a:t>
            </a:r>
            <a:r>
              <a:rPr lang="en-US" baseline="0" dirty="0" smtClean="0"/>
              <a:t> gait may develop at a normal time, it is unsteady and physiologic ataxia fails to improve with age. Language starts on time, but is slow to develop – many not developing short phrases/sentences, fine motor coordination is poor</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6D6217-089C-4DDC-9CE2-3D7070AA94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2053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-Gait</a:t>
            </a:r>
            <a:r>
              <a:rPr lang="en-US" baseline="0" dirty="0" smtClean="0"/>
              <a:t> is a triple flexed crouched gait – almost parkinsonian in its character. The gait make ambulation over distances difficult, though adults may still be able to ambulate short distances</a:t>
            </a:r>
          </a:p>
          <a:p>
            <a:r>
              <a:rPr lang="en-US" baseline="0" dirty="0" smtClean="0"/>
              <a:t>-Mortality into adulthood is 15% - mostly from seizure related injury or SUDEP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6D6217-089C-4DDC-9CE2-3D7070AA94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89700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epileptic encephalopathy vs </a:t>
            </a:r>
            <a:r>
              <a:rPr lang="en-US" dirty="0" err="1"/>
              <a:t>channelopathy</a:t>
            </a:r>
            <a:r>
              <a:rPr lang="en-US" dirty="0"/>
              <a:t> (or both?)</a:t>
            </a:r>
          </a:p>
          <a:p>
            <a:endParaRPr lang="en-US" dirty="0"/>
          </a:p>
          <a:p>
            <a:r>
              <a:rPr lang="en-US" dirty="0" err="1"/>
              <a:t>Dravet</a:t>
            </a:r>
            <a:r>
              <a:rPr lang="en-US" baseline="0" dirty="0"/>
              <a:t> syndrome is an epileptic encephalopathy: From the ILAE definition “</a:t>
            </a:r>
            <a:r>
              <a:rPr lang="en-US" sz="1200" b="0" i="0" u="none" strike="noStrike" kern="1200" baseline="0" dirty="0">
                <a:solidFill>
                  <a:schemeClr val="tx1"/>
                </a:solidFill>
                <a:latin typeface="+mn-lt"/>
                <a:ea typeface="+mn-ea"/>
                <a:cs typeface="+mn-cs"/>
              </a:rPr>
              <a:t>the epileptic activity itself may contribute to severe cognitive and behavioral impairments above and beyond what might be expected from the underlying pathology alone and that these can worsen over time.” though whether the encephalopathy is purely related to the underlying cause, the seizures, the treatment, or a combination is not clear.</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Longitudinal studies in infants with febrile seizures followed for emergence of Dravet show impairments in precognitive skills (i.e. visual processing, fixation, tracking) are abnormal even before the emergence of seizures – suggesting some congenital subclinical component to cognitive delays when baseline assessments may seem normal. (</a:t>
            </a:r>
            <a:r>
              <a:rPr lang="en-US" sz="1200" b="0" i="0" u="none" strike="noStrike" kern="1200" baseline="0" dirty="0" err="1">
                <a:solidFill>
                  <a:schemeClr val="tx1"/>
                </a:solidFill>
                <a:latin typeface="+mn-lt"/>
                <a:ea typeface="+mn-ea"/>
                <a:cs typeface="+mn-cs"/>
              </a:rPr>
              <a:t>Chieffo</a:t>
            </a:r>
            <a:r>
              <a:rPr lang="en-US" sz="1200" b="0" i="0" u="none" strike="noStrike" kern="1200" baseline="0" dirty="0">
                <a:solidFill>
                  <a:schemeClr val="tx1"/>
                </a:solidFill>
                <a:latin typeface="+mn-lt"/>
                <a:ea typeface="+mn-ea"/>
                <a:cs typeface="+mn-cs"/>
              </a:rPr>
              <a:t> et al 2011) This underscores the view of Dravet as a channelopathy where the mutation itself is the cause of some of the features prior to the onset of seizures and epileptic encephalopathy.</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Cognitive decline becomes evident in the 2</a:t>
            </a:r>
            <a:r>
              <a:rPr lang="en-US" sz="1200" b="0" i="0" u="none" strike="noStrike" kern="1200" baseline="30000" dirty="0">
                <a:solidFill>
                  <a:schemeClr val="tx1"/>
                </a:solidFill>
                <a:latin typeface="+mn-lt"/>
                <a:ea typeface="+mn-ea"/>
                <a:cs typeface="+mn-cs"/>
              </a:rPr>
              <a:t>nd</a:t>
            </a:r>
            <a:r>
              <a:rPr lang="en-US" sz="1200" b="0" i="0" u="none" strike="noStrike" kern="1200" baseline="0" dirty="0">
                <a:solidFill>
                  <a:schemeClr val="tx1"/>
                </a:solidFill>
                <a:latin typeface="+mn-lt"/>
                <a:ea typeface="+mn-ea"/>
                <a:cs typeface="+mn-cs"/>
              </a:rPr>
              <a:t> year – though it is less of a decline and more a stagnation with the developmental quotient remaining stable with a widening discrepancy between developmental age and chronological age.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etiology of this decline is still unclear. Some studies suggest the epilepsy profile (i.e. earlier appearance of absence and myoclonic seizures) may lead to worse outcomes (though not statistically significant in </a:t>
            </a:r>
            <a:r>
              <a:rPr lang="en-US" sz="1200" b="0" i="0" u="none" strike="noStrike" kern="1200" baseline="0" dirty="0" err="1">
                <a:solidFill>
                  <a:schemeClr val="tx1"/>
                </a:solidFill>
                <a:latin typeface="+mn-lt"/>
                <a:ea typeface="+mn-ea"/>
                <a:cs typeface="+mn-cs"/>
              </a:rPr>
              <a:t>Ragona</a:t>
            </a:r>
            <a:r>
              <a:rPr lang="en-US" sz="1200" b="0" i="0" u="none" strike="noStrike" kern="1200" baseline="0" dirty="0">
                <a:solidFill>
                  <a:schemeClr val="tx1"/>
                </a:solidFill>
                <a:latin typeface="+mn-lt"/>
                <a:ea typeface="+mn-ea"/>
                <a:cs typeface="+mn-cs"/>
              </a:rPr>
              <a:t> 2011 study). One might think convulsive seizures and status epilepticus may play some role – though that is yet to be confirmed. Recent study (de Lange et al 2018 epilepsia) demonstrated a correlation between longer duration of exposure to contraindicated medications and lower cognitive outcomes.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Behavior is manifest as aggressiveness, impulsivity which along with their cognitive and motor deficits may further impact social and functional development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After 6 years, there may be some positive improvement in cognition in that it stagnates and adaptive behaviors may show some improvement</a:t>
            </a:r>
            <a:endParaRPr lang="en-US" dirty="0"/>
          </a:p>
        </p:txBody>
      </p:sp>
      <p:sp>
        <p:nvSpPr>
          <p:cNvPr id="4" name="Slide Number Placeholder 3"/>
          <p:cNvSpPr>
            <a:spLocks noGrp="1"/>
          </p:cNvSpPr>
          <p:nvPr>
            <p:ph type="sldNum" sz="quarter" idx="10"/>
          </p:nvPr>
        </p:nvSpPr>
        <p:spPr/>
        <p:txBody>
          <a:bodyPr/>
          <a:lstStyle/>
          <a:p>
            <a:fld id="{636D6217-089C-4DDC-9CE2-3D7070AA9481}"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11496781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parental survey</a:t>
            </a:r>
            <a:r>
              <a:rPr lang="en-US" baseline="0" dirty="0"/>
              <a:t> 1 – 65% report difficulty falling asleep, 69% difficulty awakening from sleep and 53% short sleep time.</a:t>
            </a:r>
          </a:p>
          <a:p>
            <a:r>
              <a:rPr lang="en-US" baseline="0" dirty="0"/>
              <a:t>In survey 2 – 39% reported difficulty with sleep initiation or maintenance, 33% with sleep disorder breathing</a:t>
            </a:r>
          </a:p>
          <a:p>
            <a:endParaRPr lang="en-US" baseline="0" dirty="0"/>
          </a:p>
          <a:p>
            <a:r>
              <a:rPr lang="en-US" baseline="0" dirty="0"/>
              <a:t>Sleep problems commonly seen in Dravet are similar to those experienced in children with ADHD which are primarily environmental and behavioral in origin.</a:t>
            </a:r>
          </a:p>
          <a:p>
            <a:r>
              <a:rPr lang="en-US" baseline="0" dirty="0"/>
              <a:t>However, evidence from mouse models of Dravet suggest there is an intrinsic dysregulation of sleep secondary to the </a:t>
            </a:r>
            <a:r>
              <a:rPr lang="en-US" baseline="0"/>
              <a:t>scn1a mutation.</a:t>
            </a:r>
            <a:endParaRPr lang="en-US"/>
          </a:p>
        </p:txBody>
      </p:sp>
      <p:sp>
        <p:nvSpPr>
          <p:cNvPr id="4" name="Slide Number Placeholder 3"/>
          <p:cNvSpPr>
            <a:spLocks noGrp="1"/>
          </p:cNvSpPr>
          <p:nvPr>
            <p:ph type="sldNum" sz="quarter" idx="10"/>
          </p:nvPr>
        </p:nvSpPr>
        <p:spPr/>
        <p:txBody>
          <a:bodyPr/>
          <a:lstStyle/>
          <a:p>
            <a:fld id="{636D6217-089C-4DDC-9CE2-3D7070AA9481}"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20313684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a:t>
            </a:r>
            <a:r>
              <a:rPr lang="en-US" baseline="0" dirty="0"/>
              <a:t> with Dravet learn to walk within normal time frame (mean 16-17months)</a:t>
            </a:r>
          </a:p>
          <a:p>
            <a:r>
              <a:rPr lang="en-US" baseline="0" dirty="0"/>
              <a:t>Hypotonia and some amount of ataxia may be present early on.</a:t>
            </a:r>
          </a:p>
          <a:p>
            <a:endParaRPr lang="en-US" baseline="0" dirty="0"/>
          </a:p>
          <a:p>
            <a:r>
              <a:rPr lang="en-US" baseline="0" dirty="0"/>
              <a:t>Etiology of decline in gait is unclear. It may be related to dysfunctional GABA interneurons within Purkinje cells of cerebellum as has been seen in some mouse models (though these are young mice and do not reflect the same pattern seen in mature children with Dravet). Gait deterioration may be related to a motor neuronopathy (</a:t>
            </a:r>
            <a:r>
              <a:rPr lang="en-US" baseline="0" dirty="0" err="1"/>
              <a:t>Gitiaux</a:t>
            </a:r>
            <a:r>
              <a:rPr lang="en-US" baseline="0" dirty="0"/>
              <a:t> et al Neurology 2016). </a:t>
            </a:r>
            <a:endParaRPr lang="en-US" dirty="0"/>
          </a:p>
        </p:txBody>
      </p:sp>
      <p:sp>
        <p:nvSpPr>
          <p:cNvPr id="4" name="Slide Number Placeholder 3"/>
          <p:cNvSpPr>
            <a:spLocks noGrp="1"/>
          </p:cNvSpPr>
          <p:nvPr>
            <p:ph type="sldNum" sz="quarter" idx="10"/>
          </p:nvPr>
        </p:nvSpPr>
        <p:spPr/>
        <p:txBody>
          <a:bodyPr/>
          <a:lstStyle/>
          <a:p>
            <a:fld id="{636D6217-089C-4DDC-9CE2-3D7070AA9481}"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38288484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Constipation reported in over 50%</a:t>
            </a:r>
          </a:p>
        </p:txBody>
      </p:sp>
      <p:sp>
        <p:nvSpPr>
          <p:cNvPr id="4" name="Slide Number Placeholder 3"/>
          <p:cNvSpPr>
            <a:spLocks noGrp="1"/>
          </p:cNvSpPr>
          <p:nvPr>
            <p:ph type="sldNum" sz="quarter" idx="10"/>
          </p:nvPr>
        </p:nvSpPr>
        <p:spPr/>
        <p:txBody>
          <a:bodyPr/>
          <a:lstStyle/>
          <a:p>
            <a:fld id="{636D6217-089C-4DDC-9CE2-3D7070AA9481}"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38718434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SUDEP</a:t>
            </a:r>
            <a:r>
              <a:rPr lang="en-US" baseline="0" dirty="0"/>
              <a:t> and SE account for 80% of reported deaths in the literature related to DS. 50% SUDEP and 30% SE – much higher than other intractable epilepsies. Many die at younger age (73% &lt; 11years) compared to other intractable epilepsies – possibly reflecting the severity of the epilepsy during this </a:t>
            </a:r>
            <a:r>
              <a:rPr lang="en-US" baseline="0"/>
              <a:t>time frame of age in DS.</a:t>
            </a:r>
            <a:endParaRPr lang="en-US"/>
          </a:p>
        </p:txBody>
      </p:sp>
      <p:sp>
        <p:nvSpPr>
          <p:cNvPr id="4" name="Slide Number Placeholder 3"/>
          <p:cNvSpPr>
            <a:spLocks noGrp="1"/>
          </p:cNvSpPr>
          <p:nvPr>
            <p:ph type="sldNum" sz="quarter" idx="10"/>
          </p:nvPr>
        </p:nvSpPr>
        <p:spPr/>
        <p:txBody>
          <a:bodyPr/>
          <a:lstStyle/>
          <a:p>
            <a:fld id="{636D6217-089C-4DDC-9CE2-3D7070AA9481}"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13740034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thirds</a:t>
            </a:r>
            <a:r>
              <a:rPr lang="en-US" baseline="0" dirty="0"/>
              <a:t> report depression yet only 26% report they sought any therapy</a:t>
            </a:r>
          </a:p>
          <a:p>
            <a:r>
              <a:rPr lang="en-US" baseline="0" dirty="0"/>
              <a:t>43% report impact on work productivity and &gt; 60% report losing, changing or quitting a job because of their child’s illness requiring &gt; 10 visits per year</a:t>
            </a:r>
            <a:endParaRPr lang="en-US" dirty="0"/>
          </a:p>
        </p:txBody>
      </p:sp>
      <p:sp>
        <p:nvSpPr>
          <p:cNvPr id="4" name="Slide Number Placeholder 3"/>
          <p:cNvSpPr>
            <a:spLocks noGrp="1"/>
          </p:cNvSpPr>
          <p:nvPr>
            <p:ph type="sldNum" sz="quarter" idx="10"/>
          </p:nvPr>
        </p:nvSpPr>
        <p:spPr/>
        <p:txBody>
          <a:bodyPr/>
          <a:lstStyle/>
          <a:p>
            <a:fld id="{636D6217-089C-4DDC-9CE2-3D7070AA9481}"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36901265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Stretch the evaluation beyond just MRI –</a:t>
            </a:r>
            <a:r>
              <a:rPr lang="en-US" baseline="0" dirty="0" smtClean="0"/>
              <a:t> PET, MEG, etc.</a:t>
            </a:r>
            <a:endParaRPr lang="en-US" dirty="0" smtClean="0"/>
          </a:p>
          <a:p>
            <a:r>
              <a:rPr lang="en-US" dirty="0" err="1" smtClean="0"/>
              <a:t>Lesional</a:t>
            </a:r>
            <a:r>
              <a:rPr lang="en-US" dirty="0" smtClean="0"/>
              <a:t> </a:t>
            </a:r>
            <a:r>
              <a:rPr lang="en-US" dirty="0" err="1" smtClean="0"/>
              <a:t>mri</a:t>
            </a:r>
            <a:r>
              <a:rPr lang="en-US" dirty="0" smtClean="0"/>
              <a:t> was malformation, perinatal stroke,</a:t>
            </a:r>
            <a:r>
              <a:rPr lang="en-US" baseline="0" dirty="0" smtClean="0"/>
              <a:t> TSC, astrocytoma</a:t>
            </a:r>
            <a:endParaRPr lang="en-US" dirty="0"/>
          </a:p>
        </p:txBody>
      </p:sp>
      <p:sp>
        <p:nvSpPr>
          <p:cNvPr id="4" name="Slide Number Placeholder 3"/>
          <p:cNvSpPr>
            <a:spLocks noGrp="1"/>
          </p:cNvSpPr>
          <p:nvPr>
            <p:ph type="sldNum" sz="quarter" idx="10"/>
          </p:nvPr>
        </p:nvSpPr>
        <p:spPr/>
        <p:txBody>
          <a:bodyPr/>
          <a:lstStyle/>
          <a:p>
            <a:fld id="{8B52D208-0483-4F55-AA3E-3D9295B87CD1}" type="slidenum">
              <a:rPr lang="en-US" smtClean="0"/>
              <a:t>59</a:t>
            </a:fld>
            <a:endParaRPr lang="en-US"/>
          </a:p>
        </p:txBody>
      </p:sp>
    </p:spTree>
    <p:extLst>
      <p:ext uri="{BB962C8B-B14F-4D97-AF65-F5344CB8AC3E}">
        <p14:creationId xmlns:p14="http://schemas.microsoft.com/office/powerpoint/2010/main" val="40406101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0a9f66b73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0a9f66b73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6 showed &gt;15 points of IQ gain. 2 showed decline</a:t>
            </a:r>
          </a:p>
          <a:p>
            <a:pPr marL="0" lvl="0" indent="0" algn="l" rtl="0">
              <a:spcBef>
                <a:spcPts val="0"/>
              </a:spcBef>
              <a:spcAft>
                <a:spcPts val="0"/>
              </a:spcAft>
              <a:buNone/>
            </a:pPr>
            <a:r>
              <a:rPr lang="en-US" dirty="0" smtClean="0"/>
              <a:t>Mean duration</a:t>
            </a:r>
            <a:r>
              <a:rPr lang="en-US" baseline="0" dirty="0" smtClean="0"/>
              <a:t> of epilepsy prior to surgery 6 y (range 1,5-12)</a:t>
            </a:r>
          </a:p>
          <a:p>
            <a:pPr marL="0" lvl="0" indent="0" algn="l" rtl="0">
              <a:spcBef>
                <a:spcPts val="0"/>
              </a:spcBef>
              <a:spcAft>
                <a:spcPts val="0"/>
              </a:spcAft>
              <a:buNone/>
            </a:pPr>
            <a:r>
              <a:rPr lang="en-US" baseline="0" dirty="0" smtClean="0"/>
              <a:t>30% with infantile spasms</a:t>
            </a:r>
            <a:endParaRPr dirty="0"/>
          </a:p>
        </p:txBody>
      </p:sp>
    </p:spTree>
    <p:extLst>
      <p:ext uri="{BB962C8B-B14F-4D97-AF65-F5344CB8AC3E}">
        <p14:creationId xmlns:p14="http://schemas.microsoft.com/office/powerpoint/2010/main" val="330670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38555B-6298-4271-8494-E6F3B87FC090}" type="datetimeFigureOut">
              <a:rPr lang="en-US" smtClean="0"/>
              <a:t>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4E631A-92F5-43CA-963F-F15746F7E12E}" type="slidenum">
              <a:rPr lang="en-US" smtClean="0"/>
              <a:t>‹#›</a:t>
            </a:fld>
            <a:endParaRPr lang="en-US"/>
          </a:p>
        </p:txBody>
      </p:sp>
    </p:spTree>
    <p:extLst>
      <p:ext uri="{BB962C8B-B14F-4D97-AF65-F5344CB8AC3E}">
        <p14:creationId xmlns:p14="http://schemas.microsoft.com/office/powerpoint/2010/main" val="3840117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38555B-6298-4271-8494-E6F3B87FC090}" type="datetimeFigureOut">
              <a:rPr lang="en-US" smtClean="0"/>
              <a:t>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4E631A-92F5-43CA-963F-F15746F7E12E}" type="slidenum">
              <a:rPr lang="en-US" smtClean="0"/>
              <a:t>‹#›</a:t>
            </a:fld>
            <a:endParaRPr lang="en-US"/>
          </a:p>
        </p:txBody>
      </p:sp>
    </p:spTree>
    <p:extLst>
      <p:ext uri="{BB962C8B-B14F-4D97-AF65-F5344CB8AC3E}">
        <p14:creationId xmlns:p14="http://schemas.microsoft.com/office/powerpoint/2010/main" val="3229178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338555B-6298-4271-8494-E6F3B87FC090}" type="datetimeFigureOut">
              <a:rPr lang="en-US" smtClean="0"/>
              <a:t>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4E631A-92F5-43CA-963F-F15746F7E12E}" type="slidenum">
              <a:rPr lang="en-US" smtClean="0"/>
              <a:t>‹#›</a:t>
            </a:fld>
            <a:endParaRPr lang="en-US"/>
          </a:p>
        </p:txBody>
      </p:sp>
    </p:spTree>
    <p:extLst>
      <p:ext uri="{BB962C8B-B14F-4D97-AF65-F5344CB8AC3E}">
        <p14:creationId xmlns:p14="http://schemas.microsoft.com/office/powerpoint/2010/main" val="317262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38555B-6298-4271-8494-E6F3B87FC090}" type="datetimeFigureOut">
              <a:rPr lang="en-US" smtClean="0"/>
              <a:t>1/22/2023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4E631A-92F5-43CA-963F-F15746F7E12E}" type="slidenum">
              <a:rPr lang="en-US" smtClean="0"/>
              <a:t>‹#›</a:t>
            </a:fld>
            <a:endParaRPr lang="en-US"/>
          </a:p>
        </p:txBody>
      </p:sp>
    </p:spTree>
    <p:extLst>
      <p:ext uri="{BB962C8B-B14F-4D97-AF65-F5344CB8AC3E}">
        <p14:creationId xmlns:p14="http://schemas.microsoft.com/office/powerpoint/2010/main" val="2841903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38555B-6298-4271-8494-E6F3B87FC090}" type="datetimeFigureOut">
              <a:rPr lang="en-US" smtClean="0"/>
              <a:t>1/22/2023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4E631A-92F5-43CA-963F-F15746F7E12E}" type="slidenum">
              <a:rPr lang="en-US" smtClean="0"/>
              <a:t>‹#›</a:t>
            </a:fld>
            <a:endParaRPr lang="en-US"/>
          </a:p>
        </p:txBody>
      </p:sp>
    </p:spTree>
    <p:extLst>
      <p:ext uri="{BB962C8B-B14F-4D97-AF65-F5344CB8AC3E}">
        <p14:creationId xmlns:p14="http://schemas.microsoft.com/office/powerpoint/2010/main" val="3426207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38555B-6298-4271-8494-E6F3B87FC090}" type="datetimeFigureOut">
              <a:rPr lang="en-US" smtClean="0"/>
              <a:t>1/22/2023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4E631A-92F5-43CA-963F-F15746F7E12E}" type="slidenum">
              <a:rPr lang="en-US" smtClean="0"/>
              <a:t>‹#›</a:t>
            </a:fld>
            <a:endParaRPr lang="en-US"/>
          </a:p>
        </p:txBody>
      </p:sp>
    </p:spTree>
    <p:extLst>
      <p:ext uri="{BB962C8B-B14F-4D97-AF65-F5344CB8AC3E}">
        <p14:creationId xmlns:p14="http://schemas.microsoft.com/office/powerpoint/2010/main" val="3538610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38555B-6298-4271-8494-E6F3B87FC090}" type="datetimeFigureOut">
              <a:rPr lang="en-US" smtClean="0"/>
              <a:t>1/22/2023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4E631A-92F5-43CA-963F-F15746F7E12E}" type="slidenum">
              <a:rPr lang="en-US" smtClean="0"/>
              <a:t>‹#›</a:t>
            </a:fld>
            <a:endParaRPr lang="en-US"/>
          </a:p>
        </p:txBody>
      </p:sp>
    </p:spTree>
    <p:extLst>
      <p:ext uri="{BB962C8B-B14F-4D97-AF65-F5344CB8AC3E}">
        <p14:creationId xmlns:p14="http://schemas.microsoft.com/office/powerpoint/2010/main" val="4225427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338555B-6298-4271-8494-E6F3B87FC090}" type="datetimeFigureOut">
              <a:rPr lang="en-US" smtClean="0"/>
              <a:t>1/22/2023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4E631A-92F5-43CA-963F-F15746F7E12E}" type="slidenum">
              <a:rPr lang="en-US" smtClean="0"/>
              <a:t>‹#›</a:t>
            </a:fld>
            <a:endParaRPr lang="en-US"/>
          </a:p>
        </p:txBody>
      </p:sp>
    </p:spTree>
    <p:extLst>
      <p:ext uri="{BB962C8B-B14F-4D97-AF65-F5344CB8AC3E}">
        <p14:creationId xmlns:p14="http://schemas.microsoft.com/office/powerpoint/2010/main" val="2843117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338555B-6298-4271-8494-E6F3B87FC090}" type="datetimeFigureOut">
              <a:rPr lang="en-US" smtClean="0"/>
              <a:t>1/22/2023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4E631A-92F5-43CA-963F-F15746F7E12E}" type="slidenum">
              <a:rPr lang="en-US" smtClean="0"/>
              <a:t>‹#›</a:t>
            </a:fld>
            <a:endParaRPr lang="en-US"/>
          </a:p>
        </p:txBody>
      </p:sp>
    </p:spTree>
    <p:extLst>
      <p:ext uri="{BB962C8B-B14F-4D97-AF65-F5344CB8AC3E}">
        <p14:creationId xmlns:p14="http://schemas.microsoft.com/office/powerpoint/2010/main" val="4290011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38555B-6298-4271-8494-E6F3B87FC090}" type="datetimeFigureOut">
              <a:rPr lang="en-US" smtClean="0"/>
              <a:t>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4E631A-92F5-43CA-963F-F15746F7E12E}" type="slidenum">
              <a:rPr lang="en-US" smtClean="0"/>
              <a:t>‹#›</a:t>
            </a:fld>
            <a:endParaRPr lang="en-US"/>
          </a:p>
        </p:txBody>
      </p:sp>
    </p:spTree>
    <p:extLst>
      <p:ext uri="{BB962C8B-B14F-4D97-AF65-F5344CB8AC3E}">
        <p14:creationId xmlns:p14="http://schemas.microsoft.com/office/powerpoint/2010/main" val="1572450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38555B-6298-4271-8494-E6F3B87FC090}" type="datetimeFigureOut">
              <a:rPr lang="en-US" smtClean="0"/>
              <a:t>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4E631A-92F5-43CA-963F-F15746F7E12E}" type="slidenum">
              <a:rPr lang="en-US" smtClean="0"/>
              <a:t>‹#›</a:t>
            </a:fld>
            <a:endParaRPr lang="en-US"/>
          </a:p>
        </p:txBody>
      </p:sp>
    </p:spTree>
    <p:extLst>
      <p:ext uri="{BB962C8B-B14F-4D97-AF65-F5344CB8AC3E}">
        <p14:creationId xmlns:p14="http://schemas.microsoft.com/office/powerpoint/2010/main" val="1431650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6"/>
        <p:cNvGrpSpPr/>
        <p:nvPr/>
      </p:nvGrpSpPr>
      <p:grpSpPr>
        <a:xfrm>
          <a:off x="0" y="0"/>
          <a:ext cx="0" cy="0"/>
          <a:chOff x="0" y="0"/>
          <a:chExt cx="0" cy="0"/>
        </a:xfrm>
      </p:grpSpPr>
      <p:sp>
        <p:nvSpPr>
          <p:cNvPr id="27" name="Google Shape;27;p5"/>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 name="Google Shape;28;p5"/>
          <p:cNvSpPr txBox="1">
            <a:spLocks noGrp="1"/>
          </p:cNvSpPr>
          <p:nvPr>
            <p:ph type="title"/>
          </p:nvPr>
        </p:nvSpPr>
        <p:spPr>
          <a:xfrm>
            <a:off x="415633" y="667900"/>
            <a:ext cx="11360800" cy="831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415600" y="2007600"/>
            <a:ext cx="5333200" cy="4101600"/>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6443200" y="2007600"/>
            <a:ext cx="5333200" cy="4101600"/>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84942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6"/>
              </a:buClr>
              <a:buSzPts val="3600"/>
              <a:buFont typeface="Helvetica Neue"/>
              <a:buNone/>
              <a:defRPr sz="3600">
                <a:solidFill>
                  <a:schemeClr val="accent6"/>
                </a:solidFill>
                <a:latin typeface="Helvetica Neue"/>
                <a:ea typeface="Helvetica Neue"/>
                <a:cs typeface="Helvetica Neue"/>
                <a:sym typeface="Helvetica Neu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924395" y="1600201"/>
            <a:ext cx="10658004" cy="4525963"/>
          </a:xfrm>
          <a:prstGeom prst="rect">
            <a:avLst/>
          </a:prstGeom>
          <a:noFill/>
          <a:ln>
            <a:noFill/>
          </a:ln>
        </p:spPr>
        <p:txBody>
          <a:bodyPr spcFirstLastPara="1" wrap="square" lIns="91425" tIns="45700" rIns="91425" bIns="45700" anchor="t" anchorCtr="0">
            <a:normAutofit/>
          </a:bodyPr>
          <a:lstStyle>
            <a:lvl1pPr marL="457200" lvl="0" indent="-419100" algn="l">
              <a:spcBef>
                <a:spcPts val="600"/>
              </a:spcBef>
              <a:spcAft>
                <a:spcPts val="0"/>
              </a:spcAft>
              <a:buClr>
                <a:schemeClr val="accent6"/>
              </a:buClr>
              <a:buSzPts val="3000"/>
              <a:buFont typeface="Noto Sans Symbols"/>
              <a:buChar char="▪"/>
              <a:defRPr>
                <a:latin typeface="Helvetica Neue"/>
                <a:ea typeface="Helvetica Neue"/>
                <a:cs typeface="Helvetica Neue"/>
                <a:sym typeface="Helvetica Neue"/>
              </a:defRPr>
            </a:lvl1pPr>
            <a:lvl2pPr marL="914400" lvl="1" indent="-406400" algn="l">
              <a:spcBef>
                <a:spcPts val="560"/>
              </a:spcBef>
              <a:spcAft>
                <a:spcPts val="0"/>
              </a:spcAft>
              <a:buClr>
                <a:schemeClr val="accent6"/>
              </a:buClr>
              <a:buSzPts val="2800"/>
              <a:buFont typeface="Arial"/>
              <a:buChar char="•"/>
              <a:defRPr>
                <a:solidFill>
                  <a:schemeClr val="accent5"/>
                </a:solidFill>
                <a:latin typeface="Helvetica Neue"/>
                <a:ea typeface="Helvetica Neue"/>
                <a:cs typeface="Helvetica Neue"/>
                <a:sym typeface="Helvetica Neue"/>
              </a:defRPr>
            </a:lvl2pPr>
            <a:lvl3pPr marL="1371600" lvl="2" indent="-381000" algn="l">
              <a:spcBef>
                <a:spcPts val="480"/>
              </a:spcBef>
              <a:spcAft>
                <a:spcPts val="0"/>
              </a:spcAft>
              <a:buClr>
                <a:schemeClr val="accent6"/>
              </a:buClr>
              <a:buSzPts val="2400"/>
              <a:buFont typeface="Merriweather Sans"/>
              <a:buChar char="–"/>
              <a:defRPr>
                <a:solidFill>
                  <a:schemeClr val="accent5"/>
                </a:solidFill>
                <a:latin typeface="Helvetica Neue"/>
                <a:ea typeface="Helvetica Neue"/>
                <a:cs typeface="Helvetica Neue"/>
                <a:sym typeface="Helvetica Neue"/>
              </a:defRPr>
            </a:lvl3pPr>
            <a:lvl4pPr marL="1828800" lvl="3" indent="-355600" algn="l">
              <a:spcBef>
                <a:spcPts val="400"/>
              </a:spcBef>
              <a:spcAft>
                <a:spcPts val="0"/>
              </a:spcAft>
              <a:buClr>
                <a:schemeClr val="accent6"/>
              </a:buClr>
              <a:buSzPts val="2000"/>
              <a:buFont typeface="Noto Sans Symbols"/>
              <a:buChar char="▪"/>
              <a:defRPr>
                <a:solidFill>
                  <a:schemeClr val="accent5"/>
                </a:solidFill>
                <a:latin typeface="Helvetica Neue"/>
                <a:ea typeface="Helvetica Neue"/>
                <a:cs typeface="Helvetica Neue"/>
                <a:sym typeface="Helvetica Neue"/>
              </a:defRPr>
            </a:lvl4pPr>
            <a:lvl5pPr marL="2286000" lvl="4" indent="-355600" algn="l">
              <a:spcBef>
                <a:spcPts val="400"/>
              </a:spcBef>
              <a:spcAft>
                <a:spcPts val="0"/>
              </a:spcAft>
              <a:buClr>
                <a:schemeClr val="accent6"/>
              </a:buClr>
              <a:buSzPts val="2000"/>
              <a:buFont typeface="Merriweather Sans"/>
              <a:buChar char="-"/>
              <a:defRPr>
                <a:solidFill>
                  <a:schemeClr val="accent5"/>
                </a:solidFill>
                <a:latin typeface="Helvetica Neue"/>
                <a:ea typeface="Helvetica Neue"/>
                <a:cs typeface="Helvetica Neue"/>
                <a:sym typeface="Helvetica Neu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14"/>
          <p:cNvSpPr txBox="1">
            <a:spLocks noGrp="1"/>
          </p:cNvSpPr>
          <p:nvPr>
            <p:ph type="ftr" idx="11"/>
          </p:nvPr>
        </p:nvSpPr>
        <p:spPr>
          <a:xfrm>
            <a:off x="624823" y="6356351"/>
            <a:ext cx="1054957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A6A6A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cxnSp>
        <p:nvCxnSpPr>
          <p:cNvPr id="21" name="Google Shape;21;p14"/>
          <p:cNvCxnSpPr/>
          <p:nvPr/>
        </p:nvCxnSpPr>
        <p:spPr>
          <a:xfrm rot="10800000" flipH="1">
            <a:off x="753989" y="1411647"/>
            <a:ext cx="11438011" cy="30014"/>
          </a:xfrm>
          <a:prstGeom prst="straightConnector1">
            <a:avLst/>
          </a:prstGeom>
          <a:noFill/>
          <a:ln w="25400" cap="flat" cmpd="sng">
            <a:solidFill>
              <a:srgbClr val="A6A6A6"/>
            </a:solidFill>
            <a:prstDash val="solid"/>
            <a:round/>
            <a:headEnd type="none" w="sm" len="sm"/>
            <a:tailEnd type="none" w="sm" len="sm"/>
          </a:ln>
        </p:spPr>
      </p:cxnSp>
    </p:spTree>
    <p:extLst>
      <p:ext uri="{BB962C8B-B14F-4D97-AF65-F5344CB8AC3E}">
        <p14:creationId xmlns:p14="http://schemas.microsoft.com/office/powerpoint/2010/main" val="4224405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6432766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38555B-6298-4271-8494-E6F3B87FC090}" type="datetimeFigureOut">
              <a:rPr lang="en-US" smtClean="0"/>
              <a:t>1/22/2023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4E631A-92F5-43CA-963F-F15746F7E12E}" type="slidenum">
              <a:rPr lang="en-US" smtClean="0"/>
              <a:t>‹#›</a:t>
            </a:fld>
            <a:endParaRPr lang="en-US"/>
          </a:p>
        </p:txBody>
      </p:sp>
    </p:spTree>
    <p:extLst>
      <p:ext uri="{BB962C8B-B14F-4D97-AF65-F5344CB8AC3E}">
        <p14:creationId xmlns:p14="http://schemas.microsoft.com/office/powerpoint/2010/main" val="2309680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4.xml"/><Relationship Id="rId5" Type="http://schemas.openxmlformats.org/officeDocument/2006/relationships/image" Target="../media/image32.png"/><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1.jp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11796" y="4846782"/>
            <a:ext cx="2243595" cy="1261864"/>
          </a:xfrm>
          <a:prstGeom prst="rect">
            <a:avLst/>
          </a:prstGeom>
        </p:spPr>
      </p:pic>
      <p:sp>
        <p:nvSpPr>
          <p:cNvPr id="4" name="Title 3"/>
          <p:cNvSpPr>
            <a:spLocks noGrp="1"/>
          </p:cNvSpPr>
          <p:nvPr>
            <p:ph type="ctrTitle"/>
          </p:nvPr>
        </p:nvSpPr>
        <p:spPr>
          <a:xfrm>
            <a:off x="-142655" y="687553"/>
            <a:ext cx="7852956" cy="2387600"/>
          </a:xfrm>
        </p:spPr>
        <p:txBody>
          <a:bodyPr>
            <a:normAutofit fontScale="90000"/>
          </a:bodyPr>
          <a:lstStyle/>
          <a:p>
            <a:r>
              <a:rPr lang="en-US" dirty="0" smtClean="0"/>
              <a:t>Developmental and Epileptic Encephalopathy: </a:t>
            </a:r>
            <a:br>
              <a:rPr lang="en-US" dirty="0" smtClean="0"/>
            </a:br>
            <a:r>
              <a:rPr lang="en-US" dirty="0" smtClean="0"/>
              <a:t>A Primer</a:t>
            </a:r>
            <a:br>
              <a:rPr lang="en-US" dirty="0" smtClean="0"/>
            </a:br>
            <a:r>
              <a:rPr lang="en-US" sz="1800" dirty="0"/>
              <a:t>(aka: The Epileptic Encephalopathy story-From Dr. West to Henri </a:t>
            </a:r>
            <a:r>
              <a:rPr lang="en-US" sz="1800" dirty="0" err="1"/>
              <a:t>Gastaut</a:t>
            </a:r>
            <a:r>
              <a:rPr lang="en-US" sz="1800" dirty="0"/>
              <a:t> to Charlotte </a:t>
            </a:r>
            <a:r>
              <a:rPr lang="en-US" sz="1800" dirty="0" err="1"/>
              <a:t>Dravet</a:t>
            </a:r>
            <a:r>
              <a:rPr lang="en-US" sz="1800" dirty="0"/>
              <a:t> and </a:t>
            </a:r>
            <a:r>
              <a:rPr lang="en-US" sz="1800" dirty="0" smtClean="0"/>
              <a:t>beyond)</a:t>
            </a:r>
            <a:endParaRPr lang="en-US" sz="4000" dirty="0"/>
          </a:p>
        </p:txBody>
      </p:sp>
      <p:sp>
        <p:nvSpPr>
          <p:cNvPr id="5" name="Subtitle 4"/>
          <p:cNvSpPr>
            <a:spLocks noGrp="1"/>
          </p:cNvSpPr>
          <p:nvPr>
            <p:ph type="subTitle" idx="1"/>
          </p:nvPr>
        </p:nvSpPr>
        <p:spPr>
          <a:xfrm>
            <a:off x="-1138407" y="3903547"/>
            <a:ext cx="9144000" cy="2677794"/>
          </a:xfrm>
        </p:spPr>
        <p:txBody>
          <a:bodyPr>
            <a:normAutofit/>
          </a:bodyPr>
          <a:lstStyle/>
          <a:p>
            <a:r>
              <a:rPr lang="en-US" dirty="0" smtClean="0"/>
              <a:t>M. Scott Perry MD</a:t>
            </a:r>
          </a:p>
          <a:p>
            <a:r>
              <a:rPr lang="en-US" dirty="0" smtClean="0"/>
              <a:t>Head of Neurosciences</a:t>
            </a:r>
          </a:p>
          <a:p>
            <a:r>
              <a:rPr lang="en-US" dirty="0" smtClean="0"/>
              <a:t>Jane and John Justin Institute for Mind Health</a:t>
            </a:r>
          </a:p>
          <a:p>
            <a:endParaRPr lang="en-US" dirty="0" smtClean="0"/>
          </a:p>
          <a:p>
            <a:r>
              <a:rPr lang="en-US" dirty="0" smtClean="0"/>
              <a:t>Fort Worth, TX, USA</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1696" y="264322"/>
            <a:ext cx="3465176" cy="363922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94148" y="4037299"/>
            <a:ext cx="4197852" cy="2798568"/>
          </a:xfrm>
          <a:prstGeom prst="rect">
            <a:avLst/>
          </a:prstGeom>
        </p:spPr>
      </p:pic>
      <p:cxnSp>
        <p:nvCxnSpPr>
          <p:cNvPr id="10" name="Straight Connector 9"/>
          <p:cNvCxnSpPr/>
          <p:nvPr/>
        </p:nvCxnSpPr>
        <p:spPr>
          <a:xfrm>
            <a:off x="7966404" y="91440"/>
            <a:ext cx="39189" cy="6766560"/>
          </a:xfrm>
          <a:prstGeom prst="line">
            <a:avLst/>
          </a:prstGeom>
          <a:ln w="117475" cmpd="tri">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8987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erriweather"/>
              </a:rPr>
              <a:t>Disclosures</a:t>
            </a:r>
            <a:endParaRPr lang="en-US" dirty="0">
              <a:latin typeface="Merriweather"/>
            </a:endParaRPr>
          </a:p>
        </p:txBody>
      </p:sp>
      <p:sp>
        <p:nvSpPr>
          <p:cNvPr id="3" name="Content Placeholder 2"/>
          <p:cNvSpPr>
            <a:spLocks noGrp="1"/>
          </p:cNvSpPr>
          <p:nvPr>
            <p:ph idx="1"/>
          </p:nvPr>
        </p:nvSpPr>
        <p:spPr>
          <a:xfrm>
            <a:off x="860503" y="1847927"/>
            <a:ext cx="10515600" cy="4351338"/>
          </a:xfrm>
        </p:spPr>
        <p:txBody>
          <a:bodyPr/>
          <a:lstStyle/>
          <a:p>
            <a:r>
              <a:rPr lang="en-US" b="1" dirty="0" smtClean="0"/>
              <a:t>Speaking</a:t>
            </a:r>
            <a:r>
              <a:rPr lang="en-US" dirty="0" smtClean="0"/>
              <a:t>: Zogenix/UCB, </a:t>
            </a:r>
            <a:r>
              <a:rPr lang="en-US" dirty="0" err="1" smtClean="0"/>
              <a:t>NobelPharma</a:t>
            </a:r>
            <a:r>
              <a:rPr lang="en-US" dirty="0" smtClean="0"/>
              <a:t>, </a:t>
            </a:r>
            <a:r>
              <a:rPr lang="en-US" dirty="0" err="1" smtClean="0"/>
              <a:t>Marinus</a:t>
            </a:r>
            <a:endParaRPr lang="en-US" dirty="0" smtClean="0"/>
          </a:p>
          <a:p>
            <a:r>
              <a:rPr lang="en-US" b="1" dirty="0"/>
              <a:t>C</a:t>
            </a:r>
            <a:r>
              <a:rPr lang="en-US" b="1" dirty="0" smtClean="0"/>
              <a:t>onsulting</a:t>
            </a:r>
            <a:r>
              <a:rPr lang="en-US" dirty="0" smtClean="0"/>
              <a:t>: Bright Minds, </a:t>
            </a:r>
            <a:r>
              <a:rPr lang="en-US" dirty="0" err="1" smtClean="0"/>
              <a:t>Marinus</a:t>
            </a:r>
            <a:r>
              <a:rPr lang="en-US" dirty="0" smtClean="0"/>
              <a:t>, Stoke, Eisai, </a:t>
            </a:r>
            <a:r>
              <a:rPr lang="en-US" dirty="0" err="1" smtClean="0"/>
              <a:t>Biomarin</a:t>
            </a:r>
            <a:r>
              <a:rPr lang="en-US" dirty="0" smtClean="0"/>
              <a:t>, Greenwich, </a:t>
            </a:r>
            <a:r>
              <a:rPr lang="en-US" dirty="0" err="1" smtClean="0"/>
              <a:t>Taysha</a:t>
            </a:r>
            <a:endParaRPr lang="en-US" dirty="0" smtClean="0"/>
          </a:p>
          <a:p>
            <a:r>
              <a:rPr lang="en-US" b="1" dirty="0" smtClean="0"/>
              <a:t>Research</a:t>
            </a:r>
            <a:r>
              <a:rPr lang="en-US" dirty="0" smtClean="0"/>
              <a:t> (funds paid to Cook Children’s): Zogenix/UCB, Stoke, Encoded, </a:t>
            </a:r>
            <a:r>
              <a:rPr lang="en-US" dirty="0" err="1" smtClean="0"/>
              <a:t>Neurocrine</a:t>
            </a:r>
            <a:r>
              <a:rPr lang="en-US" dirty="0" smtClean="0"/>
              <a:t>, Takeda, </a:t>
            </a:r>
            <a:r>
              <a:rPr lang="en-US" dirty="0" err="1" smtClean="0"/>
              <a:t>Marinus</a:t>
            </a:r>
            <a:endParaRPr lang="en-US" dirty="0"/>
          </a:p>
        </p:txBody>
      </p:sp>
      <p:cxnSp>
        <p:nvCxnSpPr>
          <p:cNvPr id="4" name="Straight Connector 3"/>
          <p:cNvCxnSpPr/>
          <p:nvPr/>
        </p:nvCxnSpPr>
        <p:spPr>
          <a:xfrm flipV="1">
            <a:off x="0" y="1505415"/>
            <a:ext cx="12192000" cy="96063"/>
          </a:xfrm>
          <a:prstGeom prst="line">
            <a:avLst/>
          </a:prstGeom>
          <a:ln w="117475" cmpd="tri">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71382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erriweather"/>
              </a:rPr>
              <a:t>Agenda/Objectives</a:t>
            </a:r>
            <a:endParaRPr lang="en-US" dirty="0">
              <a:latin typeface="Merriweather"/>
            </a:endParaRPr>
          </a:p>
        </p:txBody>
      </p:sp>
      <p:sp>
        <p:nvSpPr>
          <p:cNvPr id="3" name="Content Placeholder 2"/>
          <p:cNvSpPr>
            <a:spLocks noGrp="1"/>
          </p:cNvSpPr>
          <p:nvPr>
            <p:ph idx="1"/>
          </p:nvPr>
        </p:nvSpPr>
        <p:spPr/>
        <p:txBody>
          <a:bodyPr/>
          <a:lstStyle/>
          <a:p>
            <a:r>
              <a:rPr lang="en-US" dirty="0" smtClean="0"/>
              <a:t>Part 1: Differentiate the concepts of developmental, epileptic, and developmental AND epileptic encephalopathies and how differentiation may impact therapy.</a:t>
            </a:r>
          </a:p>
          <a:p>
            <a:r>
              <a:rPr lang="en-US" dirty="0" smtClean="0"/>
              <a:t>Part 2: Discuss the multifactorial manifestation of DEE - seizures and beyond, through the prototype of </a:t>
            </a:r>
            <a:r>
              <a:rPr lang="en-US" dirty="0" err="1" smtClean="0"/>
              <a:t>Dravet</a:t>
            </a:r>
            <a:r>
              <a:rPr lang="en-US" dirty="0" smtClean="0"/>
              <a:t> syndrome.</a:t>
            </a:r>
          </a:p>
          <a:p>
            <a:r>
              <a:rPr lang="en-US" dirty="0" smtClean="0"/>
              <a:t>Part 3: Explore the value of specific syndrome/etiology recognition to treatment and outcomes over time.</a:t>
            </a:r>
          </a:p>
        </p:txBody>
      </p:sp>
      <p:cxnSp>
        <p:nvCxnSpPr>
          <p:cNvPr id="4" name="Straight Connector 3"/>
          <p:cNvCxnSpPr/>
          <p:nvPr/>
        </p:nvCxnSpPr>
        <p:spPr>
          <a:xfrm flipV="1">
            <a:off x="0" y="1505415"/>
            <a:ext cx="12192000" cy="96063"/>
          </a:xfrm>
          <a:prstGeom prst="line">
            <a:avLst/>
          </a:prstGeom>
          <a:ln w="117475" cmpd="tri">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87208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Little History…</a:t>
            </a:r>
            <a:endParaRPr lang="en-US" dirty="0"/>
          </a:p>
        </p:txBody>
      </p:sp>
      <p:sp>
        <p:nvSpPr>
          <p:cNvPr id="3" name="Content Placeholder 2"/>
          <p:cNvSpPr>
            <a:spLocks noGrp="1"/>
          </p:cNvSpPr>
          <p:nvPr>
            <p:ph idx="1"/>
          </p:nvPr>
        </p:nvSpPr>
        <p:spPr/>
        <p:txBody>
          <a:bodyPr/>
          <a:lstStyle/>
          <a:p>
            <a:r>
              <a:rPr lang="en-US" dirty="0" smtClean="0"/>
              <a:t>1841 – Dr. West, in letter to the editor of Lancet, described the first epileptic encephalopathy</a:t>
            </a:r>
          </a:p>
          <a:p>
            <a:r>
              <a:rPr lang="en-US" dirty="0" smtClean="0"/>
              <a:t>1965 – Dr. </a:t>
            </a:r>
            <a:r>
              <a:rPr lang="en-US" dirty="0" err="1" smtClean="0"/>
              <a:t>Dravet</a:t>
            </a:r>
            <a:r>
              <a:rPr lang="en-US" dirty="0" smtClean="0"/>
              <a:t> coined the term “epileptic encephalopathy” in her thesis describing the impact of </a:t>
            </a:r>
            <a:r>
              <a:rPr lang="en-US" dirty="0" err="1" smtClean="0"/>
              <a:t>epileptiform</a:t>
            </a:r>
            <a:r>
              <a:rPr lang="en-US" dirty="0" smtClean="0"/>
              <a:t> abnormalities in LGS</a:t>
            </a:r>
          </a:p>
          <a:p>
            <a:r>
              <a:rPr lang="en-US" dirty="0" smtClean="0"/>
              <a:t>2001 – ILAE Commission for Classification included several syndromes under epileptic encephalopathy category</a:t>
            </a:r>
          </a:p>
          <a:p>
            <a:r>
              <a:rPr lang="en-US" dirty="0" smtClean="0"/>
              <a:t>2010/2017 – Further defined to differentiate developmental AND epileptic encephalopathy</a:t>
            </a:r>
            <a:endParaRPr lang="en-US" dirty="0"/>
          </a:p>
        </p:txBody>
      </p:sp>
      <p:cxnSp>
        <p:nvCxnSpPr>
          <p:cNvPr id="4" name="Straight Connector 3"/>
          <p:cNvCxnSpPr/>
          <p:nvPr/>
        </p:nvCxnSpPr>
        <p:spPr>
          <a:xfrm>
            <a:off x="0" y="1601479"/>
            <a:ext cx="12192000" cy="1410"/>
          </a:xfrm>
          <a:prstGeom prst="line">
            <a:avLst/>
          </a:prstGeom>
          <a:ln w="117475" cmpd="tri">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3197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in a name? Differentiating DE, EE, DEE</a:t>
            </a:r>
            <a:endParaRPr lang="en-US" dirty="0"/>
          </a:p>
        </p:txBody>
      </p:sp>
      <p:sp>
        <p:nvSpPr>
          <p:cNvPr id="3" name="Content Placeholder 2"/>
          <p:cNvSpPr>
            <a:spLocks noGrp="1"/>
          </p:cNvSpPr>
          <p:nvPr>
            <p:ph idx="1"/>
          </p:nvPr>
        </p:nvSpPr>
        <p:spPr>
          <a:xfrm>
            <a:off x="838200" y="1825625"/>
            <a:ext cx="9607475" cy="1509246"/>
          </a:xfrm>
        </p:spPr>
        <p:txBody>
          <a:bodyPr>
            <a:normAutofit lnSpcReduction="10000"/>
          </a:bodyPr>
          <a:lstStyle/>
          <a:p>
            <a:r>
              <a:rPr lang="en-US" dirty="0" smtClean="0"/>
              <a:t>Developmental encephalopathy</a:t>
            </a:r>
          </a:p>
          <a:p>
            <a:pPr lvl="1"/>
            <a:r>
              <a:rPr lang="en-US" dirty="0" smtClean="0"/>
              <a:t>A condition whereby developmental delay or intellectual disability is present, due to a non-progressive brain state whereby co-existing epilepsy may occur.</a:t>
            </a:r>
          </a:p>
        </p:txBody>
      </p:sp>
      <p:cxnSp>
        <p:nvCxnSpPr>
          <p:cNvPr id="4" name="Straight Connector 3"/>
          <p:cNvCxnSpPr/>
          <p:nvPr/>
        </p:nvCxnSpPr>
        <p:spPr>
          <a:xfrm flipV="1">
            <a:off x="0" y="1505415"/>
            <a:ext cx="12192000" cy="96063"/>
          </a:xfrm>
          <a:prstGeom prst="line">
            <a:avLst/>
          </a:prstGeom>
          <a:ln w="117475" cmpd="tri">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ontent Placeholder 2"/>
          <p:cNvSpPr txBox="1">
            <a:spLocks/>
          </p:cNvSpPr>
          <p:nvPr/>
        </p:nvSpPr>
        <p:spPr>
          <a:xfrm>
            <a:off x="838200" y="3925130"/>
            <a:ext cx="10515600" cy="21314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smtClean="0"/>
              <a:t>Etiology: often static </a:t>
            </a:r>
            <a:r>
              <a:rPr lang="en-US" dirty="0" smtClean="0"/>
              <a:t>insult, earlier </a:t>
            </a:r>
            <a:r>
              <a:rPr lang="en-US" dirty="0" smtClean="0"/>
              <a:t>in life (i.e. HIE) </a:t>
            </a:r>
          </a:p>
          <a:p>
            <a:pPr lvl="1"/>
            <a:r>
              <a:rPr lang="en-US" dirty="0" smtClean="0"/>
              <a:t>Age of onset: in </a:t>
            </a:r>
            <a:r>
              <a:rPr lang="en-US" dirty="0" smtClean="0"/>
              <a:t>utero/perinatal</a:t>
            </a:r>
            <a:endParaRPr lang="en-US" dirty="0" smtClean="0"/>
          </a:p>
          <a:p>
            <a:pPr lvl="1"/>
            <a:r>
              <a:rPr lang="en-US" dirty="0" smtClean="0"/>
              <a:t>Clinical features: normal to focal/systemic neurological features</a:t>
            </a:r>
          </a:p>
          <a:p>
            <a:pPr lvl="1"/>
            <a:r>
              <a:rPr lang="en-US" dirty="0" smtClean="0"/>
              <a:t>EEG: often abnormal, nonspecific</a:t>
            </a:r>
          </a:p>
          <a:p>
            <a:pPr lvl="1"/>
            <a:r>
              <a:rPr lang="en-US" dirty="0" smtClean="0"/>
              <a:t>Cognition: abnormal throughout, regardless of seizure control</a:t>
            </a:r>
            <a:endParaRPr lang="en-US" dirty="0"/>
          </a:p>
        </p:txBody>
      </p:sp>
    </p:spTree>
    <p:extLst>
      <p:ext uri="{BB962C8B-B14F-4D97-AF65-F5344CB8AC3E}">
        <p14:creationId xmlns:p14="http://schemas.microsoft.com/office/powerpoint/2010/main" val="20378390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in a name? Differentiating DE, EE, DEE</a:t>
            </a:r>
            <a:endParaRPr lang="en-US" dirty="0"/>
          </a:p>
        </p:txBody>
      </p:sp>
      <p:sp>
        <p:nvSpPr>
          <p:cNvPr id="3" name="Content Placeholder 2"/>
          <p:cNvSpPr>
            <a:spLocks noGrp="1"/>
          </p:cNvSpPr>
          <p:nvPr>
            <p:ph idx="1"/>
          </p:nvPr>
        </p:nvSpPr>
        <p:spPr>
          <a:xfrm>
            <a:off x="838200" y="1825625"/>
            <a:ext cx="10515600" cy="1251062"/>
          </a:xfrm>
        </p:spPr>
        <p:txBody>
          <a:bodyPr/>
          <a:lstStyle/>
          <a:p>
            <a:r>
              <a:rPr lang="en-US" dirty="0" smtClean="0"/>
              <a:t>Epileptic encephalopathy</a:t>
            </a:r>
          </a:p>
          <a:p>
            <a:pPr lvl="1"/>
            <a:r>
              <a:rPr lang="en-US" dirty="0" smtClean="0"/>
              <a:t>A condition whereby abundant </a:t>
            </a:r>
            <a:r>
              <a:rPr lang="en-US" dirty="0" err="1" smtClean="0"/>
              <a:t>epileptiform</a:t>
            </a:r>
            <a:r>
              <a:rPr lang="en-US" dirty="0" smtClean="0"/>
              <a:t> abnormalities and/or high seizure burden contributes to cognitive regression</a:t>
            </a:r>
            <a:r>
              <a:rPr lang="en-US" baseline="30000" dirty="0" smtClean="0"/>
              <a:t>1</a:t>
            </a:r>
          </a:p>
          <a:p>
            <a:pPr marL="457200" lvl="1" indent="0">
              <a:buNone/>
            </a:pPr>
            <a:endParaRPr lang="en-US" dirty="0"/>
          </a:p>
        </p:txBody>
      </p:sp>
      <p:cxnSp>
        <p:nvCxnSpPr>
          <p:cNvPr id="4" name="Straight Connector 3"/>
          <p:cNvCxnSpPr/>
          <p:nvPr/>
        </p:nvCxnSpPr>
        <p:spPr>
          <a:xfrm flipV="1">
            <a:off x="0" y="1505415"/>
            <a:ext cx="12192000" cy="96063"/>
          </a:xfrm>
          <a:prstGeom prst="line">
            <a:avLst/>
          </a:prstGeom>
          <a:ln w="117475" cmpd="tri">
            <a:solidFill>
              <a:srgbClr val="00206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82880" y="6447711"/>
            <a:ext cx="4335332" cy="369332"/>
          </a:xfrm>
          <a:prstGeom prst="rect">
            <a:avLst/>
          </a:prstGeom>
          <a:noFill/>
        </p:spPr>
        <p:txBody>
          <a:bodyPr wrap="square" rtlCol="0">
            <a:spAutoFit/>
          </a:bodyPr>
          <a:lstStyle/>
          <a:p>
            <a:r>
              <a:rPr lang="en-US" dirty="0" smtClean="0"/>
              <a:t>1. Berg AT, et al. </a:t>
            </a:r>
            <a:r>
              <a:rPr lang="en-US" dirty="0" err="1" smtClean="0"/>
              <a:t>Epilepsia</a:t>
            </a:r>
            <a:r>
              <a:rPr lang="en-US" dirty="0" smtClean="0"/>
              <a:t> 2010;51:676-85</a:t>
            </a:r>
            <a:endParaRPr lang="en-US" dirty="0"/>
          </a:p>
        </p:txBody>
      </p:sp>
      <p:sp>
        <p:nvSpPr>
          <p:cNvPr id="6" name="Content Placeholder 2"/>
          <p:cNvSpPr txBox="1">
            <a:spLocks/>
          </p:cNvSpPr>
          <p:nvPr/>
        </p:nvSpPr>
        <p:spPr>
          <a:xfrm>
            <a:off x="838200" y="3415905"/>
            <a:ext cx="10515600" cy="26925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smtClean="0"/>
              <a:t>Etiology: varies based on cause of seizures (i.e. CSWS)</a:t>
            </a:r>
          </a:p>
          <a:p>
            <a:pPr lvl="1"/>
            <a:r>
              <a:rPr lang="en-US" dirty="0" smtClean="0"/>
              <a:t>Age of onset: any age (most occurring in childhood)</a:t>
            </a:r>
          </a:p>
          <a:p>
            <a:pPr lvl="1"/>
            <a:r>
              <a:rPr lang="en-US" dirty="0" smtClean="0"/>
              <a:t>Clinical features: most often normal</a:t>
            </a:r>
          </a:p>
          <a:p>
            <a:pPr lvl="1"/>
            <a:r>
              <a:rPr lang="en-US" dirty="0" smtClean="0"/>
              <a:t>EEG: abnormal, but can return to normal or improve with treatment</a:t>
            </a:r>
          </a:p>
          <a:p>
            <a:pPr lvl="1"/>
            <a:r>
              <a:rPr lang="en-US" dirty="0" smtClean="0"/>
              <a:t>Cognition: can be normal followed by regression with improvement if seizures/EEG improve</a:t>
            </a:r>
            <a:endParaRPr lang="en-US" dirty="0"/>
          </a:p>
        </p:txBody>
      </p:sp>
    </p:spTree>
    <p:extLst>
      <p:ext uri="{BB962C8B-B14F-4D97-AF65-F5344CB8AC3E}">
        <p14:creationId xmlns:p14="http://schemas.microsoft.com/office/powerpoint/2010/main" val="34079698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in a name? Differentiating DE, EE, DEE</a:t>
            </a:r>
            <a:endParaRPr lang="en-US" dirty="0"/>
          </a:p>
        </p:txBody>
      </p:sp>
      <p:sp>
        <p:nvSpPr>
          <p:cNvPr id="3" name="Content Placeholder 2"/>
          <p:cNvSpPr>
            <a:spLocks noGrp="1"/>
          </p:cNvSpPr>
          <p:nvPr>
            <p:ph idx="1"/>
          </p:nvPr>
        </p:nvSpPr>
        <p:spPr/>
        <p:txBody>
          <a:bodyPr/>
          <a:lstStyle/>
          <a:p>
            <a:r>
              <a:rPr lang="en-US" dirty="0" smtClean="0"/>
              <a:t>Developmental and Epileptic encephalopathy</a:t>
            </a:r>
          </a:p>
          <a:p>
            <a:pPr lvl="1"/>
            <a:r>
              <a:rPr lang="en-US" dirty="0" smtClean="0"/>
              <a:t>A condition where cognitive development and behavior is impaired independently to epilepsy onset, and epilepsy is characterized by high seizure frequency and </a:t>
            </a:r>
            <a:r>
              <a:rPr lang="en-US" dirty="0" err="1" smtClean="0"/>
              <a:t>epileptiform</a:t>
            </a:r>
            <a:r>
              <a:rPr lang="en-US" dirty="0" smtClean="0"/>
              <a:t> abnormalities which further impact cognitive/behavioral state.</a:t>
            </a:r>
            <a:r>
              <a:rPr lang="en-US" baseline="30000" dirty="0" smtClean="0"/>
              <a:t>1</a:t>
            </a:r>
            <a:endParaRPr lang="en-US" baseline="30000" dirty="0"/>
          </a:p>
        </p:txBody>
      </p:sp>
      <p:cxnSp>
        <p:nvCxnSpPr>
          <p:cNvPr id="4" name="Straight Connector 3"/>
          <p:cNvCxnSpPr/>
          <p:nvPr/>
        </p:nvCxnSpPr>
        <p:spPr>
          <a:xfrm flipV="1">
            <a:off x="0" y="1505415"/>
            <a:ext cx="12192000" cy="96063"/>
          </a:xfrm>
          <a:prstGeom prst="line">
            <a:avLst/>
          </a:prstGeom>
          <a:ln w="117475" cmpd="tri">
            <a:solidFill>
              <a:srgbClr val="00206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82879" y="6447711"/>
            <a:ext cx="4787153" cy="369332"/>
          </a:xfrm>
          <a:prstGeom prst="rect">
            <a:avLst/>
          </a:prstGeom>
          <a:noFill/>
        </p:spPr>
        <p:txBody>
          <a:bodyPr wrap="square" rtlCol="0">
            <a:spAutoFit/>
          </a:bodyPr>
          <a:lstStyle/>
          <a:p>
            <a:r>
              <a:rPr lang="en-US" dirty="0" smtClean="0"/>
              <a:t>1.Scheffer IE, et al. </a:t>
            </a:r>
            <a:r>
              <a:rPr lang="en-US" dirty="0" err="1" smtClean="0"/>
              <a:t>Epilepsia</a:t>
            </a:r>
            <a:r>
              <a:rPr lang="en-US" dirty="0" smtClean="0"/>
              <a:t> Open 2016;1:37-44</a:t>
            </a:r>
            <a:endParaRPr lang="en-US" dirty="0"/>
          </a:p>
        </p:txBody>
      </p:sp>
      <p:sp>
        <p:nvSpPr>
          <p:cNvPr id="6" name="Content Placeholder 2"/>
          <p:cNvSpPr txBox="1">
            <a:spLocks/>
          </p:cNvSpPr>
          <p:nvPr/>
        </p:nvSpPr>
        <p:spPr>
          <a:xfrm>
            <a:off x="838200" y="3941584"/>
            <a:ext cx="10515600" cy="26907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smtClean="0"/>
              <a:t>Etiology: varies, often genetic and/or structural (i.e. </a:t>
            </a:r>
            <a:r>
              <a:rPr lang="en-US" dirty="0" err="1" smtClean="0"/>
              <a:t>Dravet</a:t>
            </a:r>
            <a:r>
              <a:rPr lang="en-US" dirty="0" smtClean="0"/>
              <a:t>, TSC)</a:t>
            </a:r>
          </a:p>
          <a:p>
            <a:pPr lvl="1"/>
            <a:r>
              <a:rPr lang="en-US" dirty="0" smtClean="0"/>
              <a:t>Age of onset: any age (most occurring in childhood)</a:t>
            </a:r>
          </a:p>
          <a:p>
            <a:pPr lvl="1"/>
            <a:r>
              <a:rPr lang="en-US" dirty="0" smtClean="0"/>
              <a:t>Clinical features: Focal/systemic neurological findings or normal</a:t>
            </a:r>
          </a:p>
          <a:p>
            <a:pPr lvl="1"/>
            <a:r>
              <a:rPr lang="en-US" dirty="0" smtClean="0"/>
              <a:t>EEG: abnormal (though can be normal early in course)</a:t>
            </a:r>
          </a:p>
          <a:p>
            <a:pPr lvl="1"/>
            <a:r>
              <a:rPr lang="en-US" dirty="0" smtClean="0"/>
              <a:t>Cognition: can be normal initially, followed by delay and/or regression. Some improvement may occur with seizure control, but not normalization</a:t>
            </a:r>
            <a:endParaRPr lang="en-US" dirty="0"/>
          </a:p>
        </p:txBody>
      </p:sp>
    </p:spTree>
    <p:extLst>
      <p:ext uri="{BB962C8B-B14F-4D97-AF65-F5344CB8AC3E}">
        <p14:creationId xmlns:p14="http://schemas.microsoft.com/office/powerpoint/2010/main" val="1688357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idx="1"/>
          </p:nvPr>
        </p:nvSpPr>
        <p:spPr>
          <a:xfrm>
            <a:off x="332591" y="1868655"/>
            <a:ext cx="5594873" cy="4351338"/>
          </a:xfrm>
        </p:spPr>
        <p:txBody>
          <a:bodyPr>
            <a:normAutofit lnSpcReduction="10000"/>
          </a:bodyPr>
          <a:lstStyle/>
          <a:p>
            <a:r>
              <a:rPr lang="en-US" dirty="0"/>
              <a:t>Clinical History</a:t>
            </a:r>
          </a:p>
          <a:p>
            <a:r>
              <a:rPr lang="en-US" dirty="0" smtClean="0"/>
              <a:t>EEG – certain </a:t>
            </a:r>
            <a:r>
              <a:rPr lang="en-US" dirty="0" err="1" smtClean="0"/>
              <a:t>electroclinical</a:t>
            </a:r>
            <a:r>
              <a:rPr lang="en-US" dirty="0" smtClean="0"/>
              <a:t> patterns will exist</a:t>
            </a:r>
          </a:p>
          <a:p>
            <a:pPr lvl="1"/>
            <a:r>
              <a:rPr lang="en-US" dirty="0" err="1" smtClean="0"/>
              <a:t>Ohtahara</a:t>
            </a:r>
            <a:endParaRPr lang="en-US" dirty="0" smtClean="0"/>
          </a:p>
          <a:p>
            <a:pPr lvl="1"/>
            <a:r>
              <a:rPr lang="en-US" dirty="0" smtClean="0"/>
              <a:t>West </a:t>
            </a:r>
          </a:p>
          <a:p>
            <a:pPr lvl="1"/>
            <a:r>
              <a:rPr lang="en-US" dirty="0" smtClean="0"/>
              <a:t>Lennox </a:t>
            </a:r>
            <a:r>
              <a:rPr lang="en-US" dirty="0" err="1" smtClean="0"/>
              <a:t>Gastaut</a:t>
            </a:r>
            <a:endParaRPr lang="en-US" dirty="0" smtClean="0"/>
          </a:p>
          <a:p>
            <a:pPr lvl="1"/>
            <a:r>
              <a:rPr lang="en-US" dirty="0" smtClean="0"/>
              <a:t>CSWS</a:t>
            </a:r>
          </a:p>
          <a:p>
            <a:r>
              <a:rPr lang="en-US" dirty="0" smtClean="0"/>
              <a:t>Imaging</a:t>
            </a:r>
          </a:p>
          <a:p>
            <a:r>
              <a:rPr lang="en-US" dirty="0" smtClean="0"/>
              <a:t>Metabolic testing</a:t>
            </a:r>
          </a:p>
          <a:p>
            <a:r>
              <a:rPr lang="en-US" dirty="0" smtClean="0"/>
              <a:t>Genetic testing</a:t>
            </a:r>
          </a:p>
        </p:txBody>
      </p:sp>
      <p:cxnSp>
        <p:nvCxnSpPr>
          <p:cNvPr id="4" name="Straight Connector 3"/>
          <p:cNvCxnSpPr/>
          <p:nvPr/>
        </p:nvCxnSpPr>
        <p:spPr>
          <a:xfrm flipV="1">
            <a:off x="0" y="1505415"/>
            <a:ext cx="12192000" cy="96063"/>
          </a:xfrm>
          <a:prstGeom prst="line">
            <a:avLst/>
          </a:prstGeom>
          <a:ln w="117475" cmpd="tri">
            <a:solidFill>
              <a:srgbClr val="00206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stretch>
            <a:fillRect/>
          </a:stretch>
        </p:blipFill>
        <p:spPr>
          <a:xfrm>
            <a:off x="6185647" y="1778746"/>
            <a:ext cx="4893945" cy="2265578"/>
          </a:xfrm>
          <a:prstGeom prst="rect">
            <a:avLst/>
          </a:prstGeom>
        </p:spPr>
      </p:pic>
      <p:pic>
        <p:nvPicPr>
          <p:cNvPr id="6" name="Picture 5"/>
          <p:cNvPicPr>
            <a:picLocks noChangeAspect="1"/>
          </p:cNvPicPr>
          <p:nvPr/>
        </p:nvPicPr>
        <p:blipFill>
          <a:blip r:embed="rId4"/>
          <a:stretch>
            <a:fillRect/>
          </a:stretch>
        </p:blipFill>
        <p:spPr>
          <a:xfrm>
            <a:off x="5933448" y="4222291"/>
            <a:ext cx="5420352" cy="2468537"/>
          </a:xfrm>
          <a:prstGeom prst="rect">
            <a:avLst/>
          </a:prstGeom>
        </p:spPr>
      </p:pic>
    </p:spTree>
    <p:extLst>
      <p:ext uri="{BB962C8B-B14F-4D97-AF65-F5344CB8AC3E}">
        <p14:creationId xmlns:p14="http://schemas.microsoft.com/office/powerpoint/2010/main" val="32287130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idx="1"/>
          </p:nvPr>
        </p:nvSpPr>
        <p:spPr/>
        <p:txBody>
          <a:bodyPr/>
          <a:lstStyle/>
          <a:p>
            <a:r>
              <a:rPr lang="en-US" dirty="0" smtClean="0"/>
              <a:t>Genetic Testing</a:t>
            </a:r>
          </a:p>
          <a:p>
            <a:pPr lvl="1"/>
            <a:r>
              <a:rPr lang="en-US" dirty="0" smtClean="0"/>
              <a:t>Early identification of etiology</a:t>
            </a:r>
          </a:p>
          <a:p>
            <a:pPr lvl="1"/>
            <a:r>
              <a:rPr lang="en-US" dirty="0" smtClean="0"/>
              <a:t>Shortened duration to diagnosis</a:t>
            </a:r>
          </a:p>
          <a:p>
            <a:pPr lvl="1"/>
            <a:r>
              <a:rPr lang="en-US" dirty="0" smtClean="0"/>
              <a:t>Informed treatment decisions, disease-specific management</a:t>
            </a:r>
          </a:p>
          <a:p>
            <a:pPr lvl="1"/>
            <a:r>
              <a:rPr lang="en-US" dirty="0" smtClean="0"/>
              <a:t>Counseling</a:t>
            </a:r>
          </a:p>
          <a:p>
            <a:pPr lvl="1"/>
            <a:endParaRPr lang="en-US" dirty="0"/>
          </a:p>
        </p:txBody>
      </p:sp>
    </p:spTree>
    <p:extLst>
      <p:ext uri="{BB962C8B-B14F-4D97-AF65-F5344CB8AC3E}">
        <p14:creationId xmlns:p14="http://schemas.microsoft.com/office/powerpoint/2010/main" val="1996548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415634" y="333363"/>
            <a:ext cx="11360800" cy="831600"/>
          </a:xfrm>
          <a:prstGeom prst="rect">
            <a:avLst/>
          </a:prstGeom>
        </p:spPr>
        <p:txBody>
          <a:bodyPr spcFirstLastPara="1" vert="horz" wrap="square" lIns="121900" tIns="121900" rIns="121900" bIns="121900" rtlCol="0" anchor="t" anchorCtr="0">
            <a:normAutofit fontScale="90000"/>
          </a:bodyPr>
          <a:lstStyle/>
          <a:p>
            <a:r>
              <a:rPr lang="en-US" dirty="0" smtClean="0">
                <a:latin typeface="Merriweather"/>
              </a:rPr>
              <a:t>Uncontrolled Early Life Seizures Adversely Impact Neurodevelopment</a:t>
            </a:r>
            <a:endParaRPr dirty="0">
              <a:latin typeface="Merriweather"/>
            </a:endParaRPr>
          </a:p>
        </p:txBody>
      </p:sp>
      <p:sp>
        <p:nvSpPr>
          <p:cNvPr id="5" name="Content Placeholder 2"/>
          <p:cNvSpPr>
            <a:spLocks noGrp="1"/>
          </p:cNvSpPr>
          <p:nvPr>
            <p:ph type="body" idx="1"/>
          </p:nvPr>
        </p:nvSpPr>
        <p:spPr>
          <a:xfrm>
            <a:off x="-674115" y="1679764"/>
            <a:ext cx="7716644" cy="4665280"/>
          </a:xfrm>
        </p:spPr>
        <p:txBody>
          <a:bodyPr>
            <a:normAutofit/>
          </a:bodyPr>
          <a:lstStyle/>
          <a:p>
            <a:pPr lvl="1"/>
            <a:r>
              <a:rPr lang="en-US" sz="2667" dirty="0" smtClean="0"/>
              <a:t>Early onset </a:t>
            </a:r>
            <a:r>
              <a:rPr lang="en-US" sz="2667" dirty="0"/>
              <a:t>and DRE = lower full scale IQ </a:t>
            </a:r>
            <a:r>
              <a:rPr lang="en-US" sz="2133" dirty="0"/>
              <a:t>(Berg et al 2012)</a:t>
            </a:r>
          </a:p>
          <a:p>
            <a:pPr lvl="1"/>
            <a:r>
              <a:rPr lang="en-US" sz="2667" dirty="0"/>
              <a:t>Developmental declines are </a:t>
            </a:r>
            <a:r>
              <a:rPr lang="en-US" sz="2667" dirty="0" smtClean="0"/>
              <a:t>associated with: 	</a:t>
            </a:r>
            <a:r>
              <a:rPr lang="en-US" sz="2270" dirty="0" smtClean="0"/>
              <a:t>-onset </a:t>
            </a:r>
            <a:r>
              <a:rPr lang="en-US" sz="2270" dirty="0"/>
              <a:t>&lt; 1 year of </a:t>
            </a:r>
            <a:r>
              <a:rPr lang="en-US" sz="2270" dirty="0" smtClean="0"/>
              <a:t>age </a:t>
            </a:r>
          </a:p>
          <a:p>
            <a:pPr marL="1430831" lvl="2" indent="0">
              <a:buNone/>
            </a:pPr>
            <a:r>
              <a:rPr lang="en-US" sz="2267" dirty="0" smtClean="0"/>
              <a:t>	-preexisting </a:t>
            </a:r>
            <a:r>
              <a:rPr lang="en-US" sz="2267" dirty="0"/>
              <a:t>developmental </a:t>
            </a:r>
            <a:r>
              <a:rPr lang="en-US" sz="2267" dirty="0" smtClean="0"/>
              <a:t>delay</a:t>
            </a:r>
          </a:p>
          <a:p>
            <a:pPr marL="1430831" lvl="2" indent="0">
              <a:buNone/>
            </a:pPr>
            <a:r>
              <a:rPr lang="en-US" sz="2267" dirty="0"/>
              <a:t>	</a:t>
            </a:r>
            <a:r>
              <a:rPr lang="en-US" sz="2267" dirty="0" smtClean="0"/>
              <a:t>-identified etiology</a:t>
            </a:r>
          </a:p>
          <a:p>
            <a:pPr marL="1430831" lvl="2" indent="0">
              <a:buNone/>
            </a:pPr>
            <a:r>
              <a:rPr lang="en-US" sz="2267" dirty="0"/>
              <a:t>	</a:t>
            </a:r>
            <a:r>
              <a:rPr lang="en-US" sz="2267" dirty="0" smtClean="0"/>
              <a:t>-DRE </a:t>
            </a:r>
            <a:r>
              <a:rPr lang="en-US" sz="1733" dirty="0"/>
              <a:t>(Berg 2019)</a:t>
            </a:r>
          </a:p>
          <a:p>
            <a:pPr lvl="1"/>
            <a:endParaRPr lang="en-US" sz="2133" dirty="0" smtClean="0"/>
          </a:p>
          <a:p>
            <a:pPr marL="821247" lvl="1" indent="0">
              <a:buNone/>
            </a:pPr>
            <a:endParaRPr lang="en-US" sz="2667" dirty="0"/>
          </a:p>
          <a:p>
            <a:pPr lvl="1"/>
            <a:endParaRPr lang="en-US" dirty="0"/>
          </a:p>
        </p:txBody>
      </p:sp>
      <p:pic>
        <p:nvPicPr>
          <p:cNvPr id="1026" name="Picture 2" descr="nerve cells firing, artwork - synapses stock illustr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6477" y="1837717"/>
            <a:ext cx="4348543" cy="3261407"/>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0" y="4292299"/>
            <a:ext cx="8416962" cy="2777547"/>
          </a:xfrm>
          <a:prstGeom prst="rect">
            <a:avLst/>
          </a:prstGeom>
        </p:spPr>
        <p:txBody>
          <a:bodyPr spcFirstLastPara="1" vert="horz" wrap="square" lIns="91425" tIns="91425" rIns="91425" bIns="91425" rtlCol="0" anchor="t" anchorCtr="0">
            <a:normAutofit/>
          </a:bodyPr>
          <a:lstStyle>
            <a:lvl1pPr marL="609585" lvl="0" indent="-414856" algn="l" defTabSz="914400" rtl="0" eaLnBrk="1" latinLnBrk="0" hangingPunct="1">
              <a:lnSpc>
                <a:spcPct val="90000"/>
              </a:lnSpc>
              <a:spcBef>
                <a:spcPts val="0"/>
              </a:spcBef>
              <a:spcAft>
                <a:spcPts val="0"/>
              </a:spcAft>
              <a:buSzPts val="1300"/>
              <a:buFont typeface="Arial" panose="020B0604020202020204" pitchFamily="34" charset="0"/>
              <a:buChar char="●"/>
              <a:defRPr sz="2800" kern="1200">
                <a:solidFill>
                  <a:schemeClr val="tx1"/>
                </a:solidFill>
                <a:latin typeface="+mn-lt"/>
                <a:ea typeface="+mn-ea"/>
                <a:cs typeface="+mn-cs"/>
              </a:defRPr>
            </a:lvl1pPr>
            <a:lvl2pPr marL="1219170" lvl="1" indent="-397923" algn="l" defTabSz="914400" rtl="0" eaLnBrk="1" latinLnBrk="0" hangingPunct="1">
              <a:lnSpc>
                <a:spcPct val="90000"/>
              </a:lnSpc>
              <a:spcBef>
                <a:spcPts val="0"/>
              </a:spcBef>
              <a:spcAft>
                <a:spcPts val="0"/>
              </a:spcAft>
              <a:buSzPts val="1100"/>
              <a:buFont typeface="Arial" panose="020B0604020202020204" pitchFamily="34" charset="0"/>
              <a:buChar char="○"/>
              <a:defRPr sz="2400" kern="1200">
                <a:solidFill>
                  <a:schemeClr val="tx1"/>
                </a:solidFill>
                <a:latin typeface="+mn-lt"/>
                <a:ea typeface="+mn-ea"/>
                <a:cs typeface="+mn-cs"/>
              </a:defRPr>
            </a:lvl2pPr>
            <a:lvl3pPr marL="1828754" lvl="2" indent="-397923" algn="l" defTabSz="914400" rtl="0" eaLnBrk="1" latinLnBrk="0" hangingPunct="1">
              <a:lnSpc>
                <a:spcPct val="90000"/>
              </a:lnSpc>
              <a:spcBef>
                <a:spcPts val="0"/>
              </a:spcBef>
              <a:spcAft>
                <a:spcPts val="0"/>
              </a:spcAft>
              <a:buSzPts val="1100"/>
              <a:buFont typeface="Arial" panose="020B0604020202020204" pitchFamily="34" charset="0"/>
              <a:buChar char="■"/>
              <a:defRPr sz="2000" kern="1200">
                <a:solidFill>
                  <a:schemeClr val="tx1"/>
                </a:solidFill>
                <a:latin typeface="+mn-lt"/>
                <a:ea typeface="+mn-ea"/>
                <a:cs typeface="+mn-cs"/>
              </a:defRPr>
            </a:lvl3pPr>
            <a:lvl4pPr marL="2438339" lvl="3" indent="-397923" algn="l" defTabSz="914400" rtl="0" eaLnBrk="1" latinLnBrk="0" hangingPunct="1">
              <a:lnSpc>
                <a:spcPct val="90000"/>
              </a:lnSpc>
              <a:spcBef>
                <a:spcPts val="0"/>
              </a:spcBef>
              <a:spcAft>
                <a:spcPts val="0"/>
              </a:spcAft>
              <a:buSzPts val="1100"/>
              <a:buFont typeface="Arial" panose="020B0604020202020204" pitchFamily="34" charset="0"/>
              <a:buChar char="●"/>
              <a:defRPr sz="1800" kern="1200">
                <a:solidFill>
                  <a:schemeClr val="tx1"/>
                </a:solidFill>
                <a:latin typeface="+mn-lt"/>
                <a:ea typeface="+mn-ea"/>
                <a:cs typeface="+mn-cs"/>
              </a:defRPr>
            </a:lvl4pPr>
            <a:lvl5pPr marL="3047924" lvl="4" indent="-397923" algn="l" defTabSz="914400" rtl="0" eaLnBrk="1" latinLnBrk="0" hangingPunct="1">
              <a:lnSpc>
                <a:spcPct val="90000"/>
              </a:lnSpc>
              <a:spcBef>
                <a:spcPts val="0"/>
              </a:spcBef>
              <a:spcAft>
                <a:spcPts val="0"/>
              </a:spcAft>
              <a:buSzPts val="1100"/>
              <a:buFont typeface="Arial" panose="020B0604020202020204" pitchFamily="34" charset="0"/>
              <a:buChar char="○"/>
              <a:defRPr sz="1800" kern="1200">
                <a:solidFill>
                  <a:schemeClr val="tx1"/>
                </a:solidFill>
                <a:latin typeface="+mn-lt"/>
                <a:ea typeface="+mn-ea"/>
                <a:cs typeface="+mn-cs"/>
              </a:defRPr>
            </a:lvl5pPr>
            <a:lvl6pPr marL="3657509" lvl="5" indent="-397923" algn="l" defTabSz="914400" rtl="0" eaLnBrk="1" latinLnBrk="0" hangingPunct="1">
              <a:lnSpc>
                <a:spcPct val="90000"/>
              </a:lnSpc>
              <a:spcBef>
                <a:spcPts val="0"/>
              </a:spcBef>
              <a:spcAft>
                <a:spcPts val="0"/>
              </a:spcAft>
              <a:buSzPts val="1100"/>
              <a:buFont typeface="Arial" panose="020B0604020202020204" pitchFamily="34" charset="0"/>
              <a:buChar char="■"/>
              <a:defRPr sz="1800" kern="1200">
                <a:solidFill>
                  <a:schemeClr val="tx1"/>
                </a:solidFill>
                <a:latin typeface="+mn-lt"/>
                <a:ea typeface="+mn-ea"/>
                <a:cs typeface="+mn-cs"/>
              </a:defRPr>
            </a:lvl6pPr>
            <a:lvl7pPr marL="4267093" lvl="6" indent="-397923" algn="l" defTabSz="914400" rtl="0" eaLnBrk="1" latinLnBrk="0" hangingPunct="1">
              <a:lnSpc>
                <a:spcPct val="90000"/>
              </a:lnSpc>
              <a:spcBef>
                <a:spcPts val="0"/>
              </a:spcBef>
              <a:spcAft>
                <a:spcPts val="0"/>
              </a:spcAft>
              <a:buSzPts val="1100"/>
              <a:buFont typeface="Arial" panose="020B0604020202020204" pitchFamily="34" charset="0"/>
              <a:buChar char="●"/>
              <a:defRPr sz="1800" kern="1200">
                <a:solidFill>
                  <a:schemeClr val="tx1"/>
                </a:solidFill>
                <a:latin typeface="+mn-lt"/>
                <a:ea typeface="+mn-ea"/>
                <a:cs typeface="+mn-cs"/>
              </a:defRPr>
            </a:lvl7pPr>
            <a:lvl8pPr marL="4876678" lvl="7" indent="-397923" algn="l" defTabSz="914400" rtl="0" eaLnBrk="1" latinLnBrk="0" hangingPunct="1">
              <a:lnSpc>
                <a:spcPct val="90000"/>
              </a:lnSpc>
              <a:spcBef>
                <a:spcPts val="0"/>
              </a:spcBef>
              <a:spcAft>
                <a:spcPts val="0"/>
              </a:spcAft>
              <a:buSzPts val="1100"/>
              <a:buFont typeface="Arial" panose="020B0604020202020204" pitchFamily="34" charset="0"/>
              <a:buChar char="○"/>
              <a:defRPr sz="1800" kern="1200">
                <a:solidFill>
                  <a:schemeClr val="tx1"/>
                </a:solidFill>
                <a:latin typeface="+mn-lt"/>
                <a:ea typeface="+mn-ea"/>
                <a:cs typeface="+mn-cs"/>
              </a:defRPr>
            </a:lvl8pPr>
            <a:lvl9pPr marL="5486263" lvl="8" indent="-397923" algn="l" defTabSz="914400" rtl="0" eaLnBrk="1" latinLnBrk="0" hangingPunct="1">
              <a:lnSpc>
                <a:spcPct val="90000"/>
              </a:lnSpc>
              <a:spcBef>
                <a:spcPts val="0"/>
              </a:spcBef>
              <a:spcAft>
                <a:spcPts val="0"/>
              </a:spcAft>
              <a:buSzPts val="1100"/>
              <a:buFont typeface="Arial" panose="020B0604020202020204" pitchFamily="34" charset="0"/>
              <a:buChar char="■"/>
              <a:defRPr sz="1800" kern="1200">
                <a:solidFill>
                  <a:schemeClr val="tx1"/>
                </a:solidFill>
                <a:latin typeface="+mn-lt"/>
                <a:ea typeface="+mn-ea"/>
                <a:cs typeface="+mn-cs"/>
              </a:defRPr>
            </a:lvl9pPr>
          </a:lstStyle>
          <a:p>
            <a:r>
              <a:rPr lang="en-US" sz="2600" dirty="0" smtClean="0"/>
              <a:t>IED may transiently adversely impact cognitive processing – both local and distant</a:t>
            </a:r>
          </a:p>
          <a:p>
            <a:r>
              <a:rPr lang="en-US" sz="2600" dirty="0" smtClean="0"/>
              <a:t>Competing networks – epileptic vs cognitive</a:t>
            </a:r>
          </a:p>
          <a:p>
            <a:r>
              <a:rPr lang="en-US" sz="2600" dirty="0" smtClean="0"/>
              <a:t>Maturational impact – altered neurogenesis, synaptic reorganization</a:t>
            </a:r>
          </a:p>
          <a:p>
            <a:r>
              <a:rPr lang="en-US" sz="2600" dirty="0" err="1" smtClean="0"/>
              <a:t>Neuroinflammation</a:t>
            </a:r>
            <a:endParaRPr lang="en-US" sz="2600" dirty="0"/>
          </a:p>
        </p:txBody>
      </p:sp>
      <p:sp>
        <p:nvSpPr>
          <p:cNvPr id="2" name="TextBox 1"/>
          <p:cNvSpPr txBox="1"/>
          <p:nvPr/>
        </p:nvSpPr>
        <p:spPr>
          <a:xfrm>
            <a:off x="7949901" y="6211669"/>
            <a:ext cx="3945119" cy="646331"/>
          </a:xfrm>
          <a:prstGeom prst="rect">
            <a:avLst/>
          </a:prstGeom>
          <a:noFill/>
        </p:spPr>
        <p:txBody>
          <a:bodyPr wrap="square" rtlCol="0">
            <a:spAutoFit/>
          </a:bodyPr>
          <a:lstStyle/>
          <a:p>
            <a:r>
              <a:rPr lang="en-US" dirty="0" err="1" smtClean="0"/>
              <a:t>Kalser</a:t>
            </a:r>
            <a:r>
              <a:rPr lang="en-US" dirty="0" smtClean="0"/>
              <a:t> J and Cross H. </a:t>
            </a:r>
            <a:r>
              <a:rPr lang="en-US" dirty="0" err="1" smtClean="0"/>
              <a:t>Curr</a:t>
            </a:r>
            <a:r>
              <a:rPr lang="en-US" dirty="0" smtClean="0"/>
              <a:t> </a:t>
            </a:r>
            <a:r>
              <a:rPr lang="en-US" dirty="0" err="1" smtClean="0"/>
              <a:t>Opin</a:t>
            </a:r>
            <a:r>
              <a:rPr lang="en-US" dirty="0" smtClean="0"/>
              <a:t> </a:t>
            </a:r>
            <a:r>
              <a:rPr lang="en-US" dirty="0" err="1" smtClean="0"/>
              <a:t>Neurol</a:t>
            </a:r>
            <a:r>
              <a:rPr lang="en-US" dirty="0" smtClean="0"/>
              <a:t> 2018;31:216-222.</a:t>
            </a:r>
            <a:endParaRPr lang="en-US" dirty="0"/>
          </a:p>
        </p:txBody>
      </p:sp>
    </p:spTree>
    <p:extLst>
      <p:ext uri="{BB962C8B-B14F-4D97-AF65-F5344CB8AC3E}">
        <p14:creationId xmlns:p14="http://schemas.microsoft.com/office/powerpoint/2010/main" val="41795610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235" y="353221"/>
            <a:ext cx="11360800" cy="831600"/>
          </a:xfrm>
        </p:spPr>
        <p:txBody>
          <a:bodyPr>
            <a:normAutofit/>
          </a:bodyPr>
          <a:lstStyle/>
          <a:p>
            <a:r>
              <a:rPr lang="en-US" dirty="0" smtClean="0">
                <a:latin typeface="Merriweather"/>
              </a:rPr>
              <a:t>Defining </a:t>
            </a:r>
            <a:r>
              <a:rPr lang="en-US" dirty="0" smtClean="0">
                <a:latin typeface="Merriweather"/>
              </a:rPr>
              <a:t>the problem</a:t>
            </a:r>
            <a:endParaRPr lang="en-US" dirty="0">
              <a:latin typeface="Merriweather"/>
            </a:endParaRPr>
          </a:p>
        </p:txBody>
      </p:sp>
      <p:pic>
        <p:nvPicPr>
          <p:cNvPr id="6" name="Content Placeholder 3"/>
          <p:cNvPicPr>
            <a:picLocks noChangeAspect="1"/>
          </p:cNvPicPr>
          <p:nvPr/>
        </p:nvPicPr>
        <p:blipFill>
          <a:blip r:embed="rId2"/>
          <a:stretch>
            <a:fillRect/>
          </a:stretch>
        </p:blipFill>
        <p:spPr>
          <a:xfrm>
            <a:off x="1882203" y="1912413"/>
            <a:ext cx="7939528" cy="4724136"/>
          </a:xfrm>
          <a:prstGeom prst="rect">
            <a:avLst/>
          </a:prstGeom>
        </p:spPr>
      </p:pic>
      <p:pic>
        <p:nvPicPr>
          <p:cNvPr id="7" name="Picture 6"/>
          <p:cNvPicPr>
            <a:picLocks noChangeAspect="1"/>
          </p:cNvPicPr>
          <p:nvPr/>
        </p:nvPicPr>
        <p:blipFill>
          <a:blip r:embed="rId3"/>
          <a:stretch>
            <a:fillRect/>
          </a:stretch>
        </p:blipFill>
        <p:spPr>
          <a:xfrm>
            <a:off x="7366766" y="0"/>
            <a:ext cx="4181984" cy="1742493"/>
          </a:xfrm>
          <a:prstGeom prst="rect">
            <a:avLst/>
          </a:prstGeom>
        </p:spPr>
      </p:pic>
    </p:spTree>
    <p:extLst>
      <p:ext uri="{BB962C8B-B14F-4D97-AF65-F5344CB8AC3E}">
        <p14:creationId xmlns:p14="http://schemas.microsoft.com/office/powerpoint/2010/main" val="16896467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to Care</a:t>
            </a:r>
            <a:endParaRPr lang="en-US" dirty="0"/>
          </a:p>
        </p:txBody>
      </p:sp>
      <p:sp>
        <p:nvSpPr>
          <p:cNvPr id="3" name="Text Placeholder 2"/>
          <p:cNvSpPr>
            <a:spLocks noGrp="1"/>
          </p:cNvSpPr>
          <p:nvPr>
            <p:ph type="body" idx="1"/>
          </p:nvPr>
        </p:nvSpPr>
        <p:spPr>
          <a:xfrm>
            <a:off x="415599" y="2007600"/>
            <a:ext cx="11127355" cy="4101600"/>
          </a:xfrm>
        </p:spPr>
        <p:txBody>
          <a:bodyPr>
            <a:normAutofit/>
          </a:bodyPr>
          <a:lstStyle/>
          <a:p>
            <a:pPr lvl="1"/>
            <a:r>
              <a:rPr lang="en-US" sz="3600" dirty="0" smtClean="0"/>
              <a:t>How aggressive do you treat, when and with what?</a:t>
            </a:r>
          </a:p>
          <a:p>
            <a:pPr lvl="1"/>
            <a:r>
              <a:rPr lang="en-US" sz="3600" dirty="0" smtClean="0"/>
              <a:t>Balancing seizure control to adverse effects</a:t>
            </a:r>
          </a:p>
          <a:p>
            <a:pPr lvl="1"/>
            <a:r>
              <a:rPr lang="en-US" sz="3600" dirty="0" smtClean="0"/>
              <a:t>Cognitive/behavioral prognosis</a:t>
            </a:r>
          </a:p>
          <a:p>
            <a:pPr lvl="1"/>
            <a:r>
              <a:rPr lang="en-US" sz="3600" dirty="0" smtClean="0"/>
              <a:t>Prioritizes and directs research</a:t>
            </a:r>
          </a:p>
          <a:p>
            <a:pPr lvl="1"/>
            <a:endParaRPr lang="en-US" sz="3600" dirty="0"/>
          </a:p>
        </p:txBody>
      </p:sp>
    </p:spTree>
    <p:extLst>
      <p:ext uri="{BB962C8B-B14F-4D97-AF65-F5344CB8AC3E}">
        <p14:creationId xmlns:p14="http://schemas.microsoft.com/office/powerpoint/2010/main" val="4407704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Illustrative Cases</a:t>
            </a:r>
            <a:endParaRPr lang="en-US" dirty="0"/>
          </a:p>
        </p:txBody>
      </p:sp>
      <p:pic>
        <p:nvPicPr>
          <p:cNvPr id="6" name="Picture 5"/>
          <p:cNvPicPr>
            <a:picLocks noChangeAspect="1"/>
          </p:cNvPicPr>
          <p:nvPr/>
        </p:nvPicPr>
        <p:blipFill>
          <a:blip r:embed="rId2"/>
          <a:stretch>
            <a:fillRect/>
          </a:stretch>
        </p:blipFill>
        <p:spPr>
          <a:xfrm>
            <a:off x="504104" y="1925620"/>
            <a:ext cx="7710557" cy="4424623"/>
          </a:xfrm>
          <a:prstGeom prst="rect">
            <a:avLst/>
          </a:prstGeom>
        </p:spPr>
      </p:pic>
      <p:sp>
        <p:nvSpPr>
          <p:cNvPr id="3" name="TextBox 2"/>
          <p:cNvSpPr txBox="1"/>
          <p:nvPr/>
        </p:nvSpPr>
        <p:spPr>
          <a:xfrm>
            <a:off x="6519134" y="2086984"/>
            <a:ext cx="5257299"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Normal development with regression related to the epilepsy</a:t>
            </a:r>
          </a:p>
          <a:p>
            <a:pPr marL="285750" indent="-285750">
              <a:buFont typeface="Arial" panose="020B0604020202020204" pitchFamily="34" charset="0"/>
              <a:buChar char="•"/>
            </a:pPr>
            <a:r>
              <a:rPr lang="en-US" sz="2800" dirty="0" smtClean="0"/>
              <a:t>Treatment should be aggressive</a:t>
            </a:r>
          </a:p>
          <a:p>
            <a:pPr marL="285750" indent="-285750">
              <a:buFont typeface="Arial" panose="020B0604020202020204" pitchFamily="34" charset="0"/>
              <a:buChar char="•"/>
            </a:pPr>
            <a:r>
              <a:rPr lang="en-US" sz="2800" dirty="0"/>
              <a:t>N</a:t>
            </a:r>
            <a:r>
              <a:rPr lang="en-US" sz="2800" dirty="0" smtClean="0"/>
              <a:t>ormalization/improvement in seizures and EEG leads to developmental improvements</a:t>
            </a:r>
            <a:endParaRPr lang="en-US" sz="2800" dirty="0"/>
          </a:p>
        </p:txBody>
      </p:sp>
    </p:spTree>
    <p:extLst>
      <p:ext uri="{BB962C8B-B14F-4D97-AF65-F5344CB8AC3E}">
        <p14:creationId xmlns:p14="http://schemas.microsoft.com/office/powerpoint/2010/main" val="12017386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Illustrative Cases</a:t>
            </a:r>
            <a:endParaRPr lang="en-US" dirty="0"/>
          </a:p>
        </p:txBody>
      </p:sp>
      <p:pic>
        <p:nvPicPr>
          <p:cNvPr id="5" name="Picture 4"/>
          <p:cNvPicPr>
            <a:picLocks noChangeAspect="1"/>
          </p:cNvPicPr>
          <p:nvPr/>
        </p:nvPicPr>
        <p:blipFill>
          <a:blip r:embed="rId3"/>
          <a:stretch>
            <a:fillRect/>
          </a:stretch>
        </p:blipFill>
        <p:spPr>
          <a:xfrm>
            <a:off x="415633" y="1847074"/>
            <a:ext cx="7463812" cy="4691238"/>
          </a:xfrm>
          <a:prstGeom prst="rect">
            <a:avLst/>
          </a:prstGeom>
        </p:spPr>
      </p:pic>
      <p:sp>
        <p:nvSpPr>
          <p:cNvPr id="3" name="TextBox 2"/>
          <p:cNvSpPr txBox="1"/>
          <p:nvPr/>
        </p:nvSpPr>
        <p:spPr>
          <a:xfrm>
            <a:off x="8046720" y="2207534"/>
            <a:ext cx="3958814" cy="3539430"/>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Development abnormal prior to seizure onset, but worsens</a:t>
            </a:r>
          </a:p>
          <a:p>
            <a:pPr marL="285750" indent="-285750">
              <a:buFont typeface="Arial" panose="020B0604020202020204" pitchFamily="34" charset="0"/>
              <a:buChar char="•"/>
            </a:pPr>
            <a:r>
              <a:rPr lang="en-US" sz="2800" dirty="0" smtClean="0"/>
              <a:t>Treatment is still aggressive, but normalization of development isn’t expected</a:t>
            </a:r>
            <a:endParaRPr lang="en-US" sz="2800" dirty="0"/>
          </a:p>
        </p:txBody>
      </p:sp>
    </p:spTree>
    <p:extLst>
      <p:ext uri="{BB962C8B-B14F-4D97-AF65-F5344CB8AC3E}">
        <p14:creationId xmlns:p14="http://schemas.microsoft.com/office/powerpoint/2010/main" val="42770083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Illustrative Cases</a:t>
            </a:r>
            <a:endParaRPr lang="en-US" dirty="0"/>
          </a:p>
        </p:txBody>
      </p:sp>
      <p:pic>
        <p:nvPicPr>
          <p:cNvPr id="5" name="Picture 4"/>
          <p:cNvPicPr>
            <a:picLocks noChangeAspect="1"/>
          </p:cNvPicPr>
          <p:nvPr/>
        </p:nvPicPr>
        <p:blipFill>
          <a:blip r:embed="rId2"/>
          <a:stretch>
            <a:fillRect/>
          </a:stretch>
        </p:blipFill>
        <p:spPr>
          <a:xfrm>
            <a:off x="415633" y="1990165"/>
            <a:ext cx="7723489" cy="4438432"/>
          </a:xfrm>
          <a:prstGeom prst="rect">
            <a:avLst/>
          </a:prstGeom>
        </p:spPr>
      </p:pic>
      <p:sp>
        <p:nvSpPr>
          <p:cNvPr id="6" name="Rectangle 5"/>
          <p:cNvSpPr/>
          <p:nvPr/>
        </p:nvSpPr>
        <p:spPr>
          <a:xfrm>
            <a:off x="3539266" y="1990165"/>
            <a:ext cx="1355463" cy="2366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8251115" y="2108499"/>
            <a:ext cx="3808207" cy="3108543"/>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t>Development abnormal initially and remains unchanged</a:t>
            </a:r>
          </a:p>
          <a:p>
            <a:pPr marL="457200" indent="-457200">
              <a:buFont typeface="Arial" panose="020B0604020202020204" pitchFamily="34" charset="0"/>
              <a:buChar char="•"/>
            </a:pPr>
            <a:r>
              <a:rPr lang="en-US" sz="2800" dirty="0" smtClean="0"/>
              <a:t>Prognosis for development is independent of seizure control</a:t>
            </a:r>
            <a:endParaRPr lang="en-US" sz="2800" dirty="0"/>
          </a:p>
        </p:txBody>
      </p:sp>
    </p:spTree>
    <p:extLst>
      <p:ext uri="{BB962C8B-B14F-4D97-AF65-F5344CB8AC3E}">
        <p14:creationId xmlns:p14="http://schemas.microsoft.com/office/powerpoint/2010/main" val="10933804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Illustrative Cases</a:t>
            </a:r>
            <a:endParaRPr lang="en-US" dirty="0"/>
          </a:p>
        </p:txBody>
      </p:sp>
      <p:pic>
        <p:nvPicPr>
          <p:cNvPr id="5" name="Picture 4"/>
          <p:cNvPicPr>
            <a:picLocks noChangeAspect="1"/>
          </p:cNvPicPr>
          <p:nvPr/>
        </p:nvPicPr>
        <p:blipFill>
          <a:blip r:embed="rId3"/>
          <a:stretch>
            <a:fillRect/>
          </a:stretch>
        </p:blipFill>
        <p:spPr>
          <a:xfrm>
            <a:off x="279937" y="2062847"/>
            <a:ext cx="7391727" cy="4144315"/>
          </a:xfrm>
          <a:prstGeom prst="rect">
            <a:avLst/>
          </a:prstGeom>
        </p:spPr>
      </p:pic>
      <p:sp>
        <p:nvSpPr>
          <p:cNvPr id="3" name="TextBox 2"/>
          <p:cNvSpPr txBox="1"/>
          <p:nvPr/>
        </p:nvSpPr>
        <p:spPr>
          <a:xfrm>
            <a:off x="7777779" y="2162287"/>
            <a:ext cx="4270786" cy="3539430"/>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Development is adversely impacted by seizures and etiology</a:t>
            </a:r>
          </a:p>
          <a:p>
            <a:pPr marL="285750" indent="-285750">
              <a:buFont typeface="Arial" panose="020B0604020202020204" pitchFamily="34" charset="0"/>
              <a:buChar char="•"/>
            </a:pPr>
            <a:r>
              <a:rPr lang="en-US" sz="2800" dirty="0" smtClean="0"/>
              <a:t>Appropriate and successful treatment may alter course of development, but not normalize</a:t>
            </a:r>
            <a:endParaRPr lang="en-US" sz="2800" dirty="0"/>
          </a:p>
        </p:txBody>
      </p:sp>
    </p:spTree>
    <p:extLst>
      <p:ext uri="{BB962C8B-B14F-4D97-AF65-F5344CB8AC3E}">
        <p14:creationId xmlns:p14="http://schemas.microsoft.com/office/powerpoint/2010/main" val="19349987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415633" y="667900"/>
            <a:ext cx="11360800" cy="831600"/>
          </a:xfrm>
          <a:prstGeom prst="rect">
            <a:avLst/>
          </a:prstGeom>
        </p:spPr>
        <p:txBody>
          <a:bodyPr spcFirstLastPara="1" vert="horz" wrap="square" lIns="121900" tIns="121900" rIns="121900" bIns="121900" rtlCol="0" anchor="t" anchorCtr="0">
            <a:normAutofit fontScale="90000"/>
          </a:bodyPr>
          <a:lstStyle/>
          <a:p>
            <a:r>
              <a:rPr lang="en-US" dirty="0" smtClean="0">
                <a:latin typeface="Merriweather"/>
              </a:rPr>
              <a:t>Define the treatment goal</a:t>
            </a:r>
            <a:endParaRPr dirty="0">
              <a:latin typeface="Merriweather"/>
            </a:endParaRPr>
          </a:p>
        </p:txBody>
      </p:sp>
      <p:sp>
        <p:nvSpPr>
          <p:cNvPr id="3" name="Rectangle 2"/>
          <p:cNvSpPr/>
          <p:nvPr/>
        </p:nvSpPr>
        <p:spPr>
          <a:xfrm>
            <a:off x="871342" y="2526358"/>
            <a:ext cx="5948936" cy="2380011"/>
          </a:xfrm>
          <a:prstGeom prst="rect">
            <a:avLst/>
          </a:prstGeom>
          <a:noFill/>
        </p:spPr>
        <p:txBody>
          <a:bodyPr wrap="none" lIns="121920" tIns="60960" rIns="121920" bIns="60960">
            <a:spAutoFit/>
          </a:bodyPr>
          <a:lstStyle/>
          <a:p>
            <a:pPr algn="ctr"/>
            <a:r>
              <a:rPr lang="en-US" sz="72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Seizure control</a:t>
            </a:r>
          </a:p>
          <a:p>
            <a:pPr algn="ctr"/>
            <a:r>
              <a:rPr lang="en-US" sz="3733"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How much?</a:t>
            </a:r>
          </a:p>
          <a:p>
            <a:pPr algn="ctr"/>
            <a:r>
              <a:rPr lang="en-US" sz="3733"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What seizure type?</a:t>
            </a:r>
          </a:p>
        </p:txBody>
      </p:sp>
      <p:sp>
        <p:nvSpPr>
          <p:cNvPr id="4" name="Rectangle 3"/>
          <p:cNvSpPr/>
          <p:nvPr/>
        </p:nvSpPr>
        <p:spPr>
          <a:xfrm>
            <a:off x="22284" y="5629463"/>
            <a:ext cx="7418954" cy="1231106"/>
          </a:xfrm>
          <a:prstGeom prst="rect">
            <a:avLst/>
          </a:prstGeom>
          <a:noFill/>
        </p:spPr>
        <p:txBody>
          <a:bodyPr wrap="none" lIns="121920" tIns="60960" rIns="121920" bIns="60960">
            <a:spAutoFit/>
          </a:bodyPr>
          <a:lstStyle/>
          <a:p>
            <a:pPr algn="ctr"/>
            <a:r>
              <a:rPr lang="en-US" sz="7200" b="1" dirty="0">
                <a:ln w="9525">
                  <a:solidFill>
                    <a:schemeClr val="bg1"/>
                  </a:solidFill>
                  <a:prstDash val="solid"/>
                </a:ln>
                <a:effectLst>
                  <a:outerShdw blurRad="12700" dist="38100" dir="2700000" algn="tl" rotWithShape="0">
                    <a:schemeClr val="bg1">
                      <a:lumMod val="50000"/>
                    </a:schemeClr>
                  </a:outerShdw>
                </a:effectLst>
              </a:rPr>
              <a:t>Reduction of meds</a:t>
            </a:r>
          </a:p>
        </p:txBody>
      </p:sp>
      <p:sp>
        <p:nvSpPr>
          <p:cNvPr id="5" name="Rectangle 4"/>
          <p:cNvSpPr/>
          <p:nvPr/>
        </p:nvSpPr>
        <p:spPr>
          <a:xfrm>
            <a:off x="5859649" y="4971680"/>
            <a:ext cx="6234977" cy="861774"/>
          </a:xfrm>
          <a:prstGeom prst="rect">
            <a:avLst/>
          </a:prstGeom>
          <a:noFill/>
        </p:spPr>
        <p:txBody>
          <a:bodyPr wrap="none" lIns="121920" tIns="60960" rIns="121920" bIns="60960">
            <a:spAutoFit/>
          </a:bodyPr>
          <a:lstStyle/>
          <a:p>
            <a:pPr algn="ctr"/>
            <a:r>
              <a:rPr lang="en-US" sz="4800" dirty="0">
                <a:ln w="0"/>
                <a:solidFill>
                  <a:schemeClr val="accent1"/>
                </a:solidFill>
                <a:effectLst>
                  <a:outerShdw blurRad="38100" dist="25400" dir="5400000" algn="ctr" rotWithShape="0">
                    <a:srgbClr val="6E747A">
                      <a:alpha val="43000"/>
                    </a:srgbClr>
                  </a:outerShdw>
                </a:effectLst>
              </a:rPr>
              <a:t>Reduce/Prevent injuries</a:t>
            </a:r>
          </a:p>
        </p:txBody>
      </p:sp>
      <p:sp>
        <p:nvSpPr>
          <p:cNvPr id="6" name="Rectangle 5"/>
          <p:cNvSpPr/>
          <p:nvPr/>
        </p:nvSpPr>
        <p:spPr>
          <a:xfrm>
            <a:off x="7183712" y="3666348"/>
            <a:ext cx="4357282" cy="943785"/>
          </a:xfrm>
          <a:prstGeom prst="rect">
            <a:avLst/>
          </a:prstGeom>
          <a:noFill/>
        </p:spPr>
        <p:txBody>
          <a:bodyPr wrap="none" lIns="121920" tIns="60960" rIns="121920" bIns="60960">
            <a:spAutoFit/>
          </a:bodyPr>
          <a:lstStyle/>
          <a:p>
            <a:pPr algn="ctr"/>
            <a:r>
              <a:rPr lang="en-US" sz="5333"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Improved QOL</a:t>
            </a:r>
          </a:p>
        </p:txBody>
      </p:sp>
      <p:sp>
        <p:nvSpPr>
          <p:cNvPr id="2" name="Rectangle 1"/>
          <p:cNvSpPr/>
          <p:nvPr/>
        </p:nvSpPr>
        <p:spPr>
          <a:xfrm>
            <a:off x="508982" y="4921577"/>
            <a:ext cx="3572773" cy="707886"/>
          </a:xfrm>
          <a:prstGeom prst="rect">
            <a:avLst/>
          </a:prstGeom>
          <a:noFill/>
        </p:spPr>
        <p:txBody>
          <a:bodyPr wrap="none" lIns="91440" tIns="45720" rIns="91440" bIns="45720">
            <a:spAutoFit/>
          </a:bodyPr>
          <a:lstStyle/>
          <a:p>
            <a:pPr algn="ctr"/>
            <a:r>
              <a:rPr lang="en-US" sz="40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Stop Regression</a:t>
            </a:r>
            <a:endParaRPr lang="en-US"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7" name="Rectangle 6"/>
          <p:cNvSpPr/>
          <p:nvPr/>
        </p:nvSpPr>
        <p:spPr>
          <a:xfrm>
            <a:off x="2099563" y="1827460"/>
            <a:ext cx="9441431" cy="923330"/>
          </a:xfrm>
          <a:prstGeom prst="rect">
            <a:avLst/>
          </a:prstGeom>
          <a:noFill/>
        </p:spPr>
        <p:txBody>
          <a:bodyPr wrap="none" lIns="91440" tIns="45720" rIns="91440" bIns="45720">
            <a:spAutoFit/>
          </a:bodyPr>
          <a:lstStyle/>
          <a:p>
            <a:pPr algn="ctr"/>
            <a:r>
              <a:rPr lang="en-US" sz="5400" dirty="0" smtClean="0">
                <a:ln w="0"/>
                <a:solidFill>
                  <a:schemeClr val="accent1"/>
                </a:solidFill>
                <a:effectLst>
                  <a:outerShdw blurRad="38100" dist="25400" dir="5400000" algn="ctr" rotWithShape="0">
                    <a:srgbClr val="6E747A">
                      <a:alpha val="43000"/>
                    </a:srgbClr>
                  </a:outerShdw>
                </a:effectLst>
              </a:rPr>
              <a:t>Improve Development/Cognition</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3801481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93818" y="2447492"/>
            <a:ext cx="10515600" cy="2852737"/>
          </a:xfrm>
        </p:spPr>
        <p:txBody>
          <a:bodyPr/>
          <a:lstStyle/>
          <a:p>
            <a:r>
              <a:rPr lang="en-US" dirty="0" smtClean="0"/>
              <a:t>The Evolution of a DEE</a:t>
            </a:r>
            <a:endParaRPr lang="en-US" dirty="0"/>
          </a:p>
        </p:txBody>
      </p:sp>
      <p:pic>
        <p:nvPicPr>
          <p:cNvPr id="3" name="Picture 2"/>
          <p:cNvPicPr>
            <a:picLocks noChangeAspect="1"/>
          </p:cNvPicPr>
          <p:nvPr/>
        </p:nvPicPr>
        <p:blipFill>
          <a:blip r:embed="rId2"/>
          <a:stretch>
            <a:fillRect/>
          </a:stretch>
        </p:blipFill>
        <p:spPr>
          <a:xfrm>
            <a:off x="2493818" y="974979"/>
            <a:ext cx="7211723" cy="3148481"/>
          </a:xfrm>
          <a:prstGeom prst="rect">
            <a:avLst/>
          </a:prstGeom>
        </p:spPr>
      </p:pic>
      <p:sp>
        <p:nvSpPr>
          <p:cNvPr id="7" name="TextBox 6"/>
          <p:cNvSpPr txBox="1"/>
          <p:nvPr/>
        </p:nvSpPr>
        <p:spPr>
          <a:xfrm>
            <a:off x="2696656" y="3704583"/>
            <a:ext cx="7699663" cy="338554"/>
          </a:xfrm>
          <a:prstGeom prst="rect">
            <a:avLst/>
          </a:prstGeom>
          <a:noFill/>
        </p:spPr>
        <p:txBody>
          <a:bodyPr wrap="square" rtlCol="0">
            <a:spAutoFit/>
          </a:bodyPr>
          <a:lstStyle/>
          <a:p>
            <a:r>
              <a:rPr lang="en-US" sz="1600" dirty="0">
                <a:solidFill>
                  <a:schemeClr val="bg1"/>
                </a:solidFill>
              </a:rPr>
              <a:t>From http://www.squareinchhouston.org/newsletter/2018/2/1/metamorphosis</a:t>
            </a:r>
          </a:p>
        </p:txBody>
      </p:sp>
    </p:spTree>
    <p:extLst>
      <p:ext uri="{BB962C8B-B14F-4D97-AF65-F5344CB8AC3E}">
        <p14:creationId xmlns:p14="http://schemas.microsoft.com/office/powerpoint/2010/main" val="7121501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3AFB8-C4FC-4E97-B624-01B751F0A718}"/>
              </a:ext>
            </a:extLst>
          </p:cNvPr>
          <p:cNvSpPr>
            <a:spLocks noGrp="1"/>
          </p:cNvSpPr>
          <p:nvPr>
            <p:ph type="title"/>
          </p:nvPr>
        </p:nvSpPr>
        <p:spPr>
          <a:xfrm>
            <a:off x="491265" y="1717421"/>
            <a:ext cx="4468009" cy="2791291"/>
          </a:xfrm>
        </p:spPr>
        <p:txBody>
          <a:bodyPr>
            <a:normAutofit/>
          </a:bodyPr>
          <a:lstStyle/>
          <a:p>
            <a:r>
              <a:rPr lang="en-US" dirty="0">
                <a:solidFill>
                  <a:srgbClr val="007A53"/>
                </a:solidFill>
                <a:latin typeface="+mn-lt"/>
              </a:rPr>
              <a:t>The List is </a:t>
            </a:r>
            <a:r>
              <a:rPr lang="en-US" dirty="0" smtClean="0">
                <a:solidFill>
                  <a:srgbClr val="007A53"/>
                </a:solidFill>
                <a:latin typeface="+mn-lt"/>
              </a:rPr>
              <a:t>Long and Growing… </a:t>
            </a:r>
            <a:r>
              <a:rPr lang="en-US" dirty="0">
                <a:solidFill>
                  <a:srgbClr val="007A53"/>
                </a:solidFill>
                <a:latin typeface="+mn-lt"/>
              </a:rPr>
              <a:t/>
            </a:r>
            <a:br>
              <a:rPr lang="en-US" dirty="0">
                <a:solidFill>
                  <a:srgbClr val="007A53"/>
                </a:solidFill>
                <a:latin typeface="+mn-lt"/>
              </a:rPr>
            </a:br>
            <a:endParaRPr lang="en-US" dirty="0">
              <a:solidFill>
                <a:srgbClr val="007A53"/>
              </a:solidFill>
              <a:latin typeface="+mn-lt"/>
            </a:endParaRPr>
          </a:p>
        </p:txBody>
      </p:sp>
      <p:sp>
        <p:nvSpPr>
          <p:cNvPr id="7" name="Google Shape;325;g9cad984d99_2_86">
            <a:extLst>
              <a:ext uri="{FF2B5EF4-FFF2-40B4-BE49-F238E27FC236}">
                <a16:creationId xmlns:a16="http://schemas.microsoft.com/office/drawing/2014/main" id="{06050B06-5347-40B1-B82F-C2A193BEB696}"/>
              </a:ext>
            </a:extLst>
          </p:cNvPr>
          <p:cNvSpPr txBox="1"/>
          <p:nvPr/>
        </p:nvSpPr>
        <p:spPr>
          <a:xfrm>
            <a:off x="171448" y="6435589"/>
            <a:ext cx="6501328" cy="317062"/>
          </a:xfrm>
          <a:prstGeom prst="rect">
            <a:avLst/>
          </a:prstGeom>
          <a:noFill/>
          <a:ln>
            <a:noFill/>
          </a:ln>
        </p:spPr>
        <p:txBody>
          <a:bodyPr spcFirstLastPara="1" wrap="square" lIns="91425" tIns="45700" rIns="91425" bIns="45700" anchor="t" anchorCtr="0">
            <a:noAutofit/>
          </a:bodyPr>
          <a:lstStyle/>
          <a:p>
            <a:r>
              <a:rPr lang="en-US" sz="1100" dirty="0" smtClean="0">
                <a:latin typeface="+mj-lt"/>
                <a:ea typeface="Calibri"/>
                <a:cs typeface="Calibri"/>
                <a:sym typeface="Calibri"/>
              </a:rPr>
              <a:t>Xian J and Helbig I. </a:t>
            </a:r>
            <a:r>
              <a:rPr lang="en-US" sz="1100" dirty="0" err="1" smtClean="0">
                <a:latin typeface="+mj-lt"/>
                <a:ea typeface="Calibri"/>
                <a:cs typeface="Calibri"/>
                <a:sym typeface="Calibri"/>
              </a:rPr>
              <a:t>Eur</a:t>
            </a:r>
            <a:r>
              <a:rPr lang="en-US" sz="1100" dirty="0" smtClean="0">
                <a:latin typeface="+mj-lt"/>
                <a:ea typeface="Calibri"/>
                <a:cs typeface="Calibri"/>
                <a:sym typeface="Calibri"/>
              </a:rPr>
              <a:t> J </a:t>
            </a:r>
            <a:r>
              <a:rPr lang="en-US" sz="1100" dirty="0" err="1" smtClean="0">
                <a:latin typeface="+mj-lt"/>
                <a:ea typeface="Calibri"/>
                <a:cs typeface="Calibri"/>
                <a:sym typeface="Calibri"/>
              </a:rPr>
              <a:t>Ped</a:t>
            </a:r>
            <a:r>
              <a:rPr lang="en-US" sz="1100" dirty="0" smtClean="0">
                <a:latin typeface="+mj-lt"/>
                <a:ea typeface="Calibri"/>
                <a:cs typeface="Calibri"/>
                <a:sym typeface="Calibri"/>
              </a:rPr>
              <a:t> Neuro 2023</a:t>
            </a:r>
            <a:endParaRPr sz="1100" dirty="0">
              <a:latin typeface="+mj-lt"/>
              <a:ea typeface="Calibri"/>
              <a:cs typeface="Calibri"/>
              <a:sym typeface="Calibri"/>
            </a:endParaRPr>
          </a:p>
        </p:txBody>
      </p:sp>
      <p:pic>
        <p:nvPicPr>
          <p:cNvPr id="1026" name="Picture 2" descr="https://www.ejpn-journal.com/cms/attachment/3f8fa9af-4f0b-4c7c-97f0-ad8f9002a98d/g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6520" y="121607"/>
            <a:ext cx="5718101" cy="64725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4245" y="3055172"/>
            <a:ext cx="5034579" cy="2246769"/>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t>Early Recognition</a:t>
            </a:r>
          </a:p>
          <a:p>
            <a:pPr marL="457200" indent="-457200">
              <a:buFont typeface="Arial" panose="020B0604020202020204" pitchFamily="34" charset="0"/>
              <a:buChar char="•"/>
            </a:pPr>
            <a:r>
              <a:rPr lang="en-US" sz="2800" dirty="0" smtClean="0"/>
              <a:t>Early Prediction</a:t>
            </a:r>
          </a:p>
          <a:p>
            <a:pPr marL="457200" indent="-457200">
              <a:buFont typeface="Arial" panose="020B0604020202020204" pitchFamily="34" charset="0"/>
              <a:buChar char="•"/>
            </a:pPr>
            <a:r>
              <a:rPr lang="en-US" sz="2800" dirty="0" smtClean="0"/>
              <a:t>Early Intervention</a:t>
            </a:r>
          </a:p>
          <a:p>
            <a:pPr marL="457200" indent="-457200">
              <a:buFont typeface="Arial" panose="020B0604020202020204" pitchFamily="34" charset="0"/>
              <a:buChar char="•"/>
            </a:pPr>
            <a:r>
              <a:rPr lang="en-US" sz="2800" dirty="0" smtClean="0"/>
              <a:t>Effective Treatment</a:t>
            </a:r>
          </a:p>
          <a:p>
            <a:pPr marL="457200" indent="-457200">
              <a:buFont typeface="Arial" panose="020B0604020202020204" pitchFamily="34" charset="0"/>
              <a:buChar char="•"/>
            </a:pPr>
            <a:endParaRPr lang="en-US" sz="2800" dirty="0"/>
          </a:p>
        </p:txBody>
      </p:sp>
      <p:sp>
        <p:nvSpPr>
          <p:cNvPr id="3" name="Rectangle 2"/>
          <p:cNvSpPr/>
          <p:nvPr/>
        </p:nvSpPr>
        <p:spPr>
          <a:xfrm>
            <a:off x="184102" y="5180695"/>
            <a:ext cx="5354864"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Prevent&gt;&gt;Reverse</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285394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09344"/>
            <a:ext cx="7886700" cy="1325563"/>
          </a:xfrm>
        </p:spPr>
        <p:txBody>
          <a:bodyPr/>
          <a:lstStyle/>
          <a:p>
            <a:r>
              <a:rPr lang="en-US" dirty="0"/>
              <a:t>It all began in 1978…</a:t>
            </a:r>
          </a:p>
        </p:txBody>
      </p:sp>
      <p:sp>
        <p:nvSpPr>
          <p:cNvPr id="3" name="Content Placeholder 2"/>
          <p:cNvSpPr>
            <a:spLocks noGrp="1"/>
          </p:cNvSpPr>
          <p:nvPr>
            <p:ph idx="1"/>
          </p:nvPr>
        </p:nvSpPr>
        <p:spPr>
          <a:xfrm>
            <a:off x="785308" y="1754964"/>
            <a:ext cx="11015831" cy="4768946"/>
          </a:xfrm>
        </p:spPr>
        <p:txBody>
          <a:bodyPr>
            <a:normAutofit lnSpcReduction="10000"/>
          </a:bodyPr>
          <a:lstStyle/>
          <a:p>
            <a:r>
              <a:rPr lang="en-US" dirty="0"/>
              <a:t>Described</a:t>
            </a:r>
            <a:r>
              <a:rPr lang="en-US" baseline="30000" dirty="0"/>
              <a:t>1</a:t>
            </a:r>
            <a:r>
              <a:rPr lang="en-US" dirty="0"/>
              <a:t> as </a:t>
            </a:r>
            <a:r>
              <a:rPr lang="en-US" dirty="0">
                <a:solidFill>
                  <a:srgbClr val="FF0000"/>
                </a:solidFill>
              </a:rPr>
              <a:t>severe myoclonic epilepsy of infancy</a:t>
            </a:r>
            <a:r>
              <a:rPr lang="en-US" dirty="0"/>
              <a:t>, renamed for Dr. Charlotte Dravet in 1989</a:t>
            </a:r>
          </a:p>
          <a:p>
            <a:r>
              <a:rPr lang="en-US" b="1" dirty="0"/>
              <a:t>Initial clinical criteria:</a:t>
            </a:r>
          </a:p>
          <a:p>
            <a:pPr lvl="1"/>
            <a:r>
              <a:rPr lang="en-US" dirty="0"/>
              <a:t>Family history of epilepsy or febrile convulsion</a:t>
            </a:r>
          </a:p>
          <a:p>
            <a:pPr lvl="1"/>
            <a:r>
              <a:rPr lang="en-US" dirty="0"/>
              <a:t>No prior history of disease</a:t>
            </a:r>
          </a:p>
          <a:p>
            <a:pPr lvl="1"/>
            <a:r>
              <a:rPr lang="en-US" dirty="0"/>
              <a:t>Seizures year 1: </a:t>
            </a:r>
            <a:r>
              <a:rPr lang="en-US" b="1" dirty="0"/>
              <a:t>generalized</a:t>
            </a:r>
            <a:r>
              <a:rPr lang="en-US" dirty="0"/>
              <a:t> or </a:t>
            </a:r>
            <a:r>
              <a:rPr lang="en-US" b="1" dirty="0"/>
              <a:t>unilateral febrile clonic</a:t>
            </a:r>
            <a:r>
              <a:rPr lang="en-US" dirty="0"/>
              <a:t> seizures</a:t>
            </a:r>
          </a:p>
          <a:p>
            <a:pPr lvl="1"/>
            <a:r>
              <a:rPr lang="en-US" dirty="0"/>
              <a:t>Later appearance: </a:t>
            </a:r>
            <a:r>
              <a:rPr lang="en-US" b="1" dirty="0"/>
              <a:t>myoclonic jerks</a:t>
            </a:r>
            <a:r>
              <a:rPr lang="en-US" dirty="0"/>
              <a:t> and </a:t>
            </a:r>
            <a:r>
              <a:rPr lang="en-US" b="1" dirty="0"/>
              <a:t>partial seizures</a:t>
            </a:r>
          </a:p>
          <a:p>
            <a:pPr lvl="1"/>
            <a:r>
              <a:rPr lang="en-US" dirty="0"/>
              <a:t>EEG: </a:t>
            </a:r>
            <a:r>
              <a:rPr lang="en-US" b="1" dirty="0"/>
              <a:t>generalized SW and </a:t>
            </a:r>
            <a:r>
              <a:rPr lang="en-US" b="1" dirty="0" err="1"/>
              <a:t>polySW</a:t>
            </a:r>
            <a:r>
              <a:rPr lang="en-US" dirty="0"/>
              <a:t>, photosensitivity, and focal abnormalities</a:t>
            </a:r>
          </a:p>
          <a:p>
            <a:pPr lvl="1"/>
            <a:r>
              <a:rPr lang="en-US" b="1" dirty="0"/>
              <a:t>Developmental delays </a:t>
            </a:r>
            <a:r>
              <a:rPr lang="en-US" dirty="0"/>
              <a:t>by year 2</a:t>
            </a:r>
          </a:p>
          <a:p>
            <a:pPr lvl="1"/>
            <a:r>
              <a:rPr lang="en-US" dirty="0"/>
              <a:t>Simultaneous </a:t>
            </a:r>
            <a:r>
              <a:rPr lang="en-US" b="1" dirty="0"/>
              <a:t>ataxia, pyramidal signs, and interictal myoclonus</a:t>
            </a:r>
          </a:p>
          <a:p>
            <a:pPr lvl="1"/>
            <a:r>
              <a:rPr lang="en-US" b="1" dirty="0"/>
              <a:t>Resistance</a:t>
            </a:r>
            <a:r>
              <a:rPr lang="en-US" dirty="0"/>
              <a:t> to all forms of treatment</a:t>
            </a:r>
          </a:p>
          <a:p>
            <a:pPr lvl="1"/>
            <a:r>
              <a:rPr lang="en-US" b="1" dirty="0"/>
              <a:t>Intellectual deficiency and behavioral disorders </a:t>
            </a:r>
            <a:r>
              <a:rPr lang="en-US" dirty="0"/>
              <a:t>in all affected children</a:t>
            </a:r>
          </a:p>
        </p:txBody>
      </p:sp>
      <p:sp>
        <p:nvSpPr>
          <p:cNvPr id="4" name="TextBox 3"/>
          <p:cNvSpPr txBox="1"/>
          <p:nvPr/>
        </p:nvSpPr>
        <p:spPr>
          <a:xfrm>
            <a:off x="0" y="6523911"/>
            <a:ext cx="4670473" cy="246221"/>
          </a:xfrm>
          <a:prstGeom prst="rect">
            <a:avLst/>
          </a:prstGeom>
          <a:noFill/>
        </p:spPr>
        <p:txBody>
          <a:bodyPr wrap="square" rtlCol="0">
            <a:spAutoFit/>
          </a:bodyPr>
          <a:lstStyle/>
          <a:p>
            <a:r>
              <a:rPr lang="en-US" sz="1000" dirty="0"/>
              <a:t>1. Dravet C. Les epilepsies graves de </a:t>
            </a:r>
            <a:r>
              <a:rPr lang="en-US" sz="1000" dirty="0" err="1"/>
              <a:t>l’enfant</a:t>
            </a:r>
            <a:r>
              <a:rPr lang="en-US" sz="1000" dirty="0"/>
              <a:t>. Vie Med 1978;8:543-8.</a:t>
            </a:r>
          </a:p>
        </p:txBody>
      </p:sp>
      <p:pic>
        <p:nvPicPr>
          <p:cNvPr id="1026" name="Picture 2" descr="Charlotte Dravet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656" y="88643"/>
            <a:ext cx="1341921" cy="1543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5743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852" y="161366"/>
            <a:ext cx="7886700" cy="1325563"/>
          </a:xfrm>
        </p:spPr>
        <p:txBody>
          <a:bodyPr/>
          <a:lstStyle/>
          <a:p>
            <a:r>
              <a:rPr lang="en-US" dirty="0"/>
              <a:t>And then it evolved…</a:t>
            </a:r>
          </a:p>
        </p:txBody>
      </p:sp>
      <p:sp>
        <p:nvSpPr>
          <p:cNvPr id="3" name="Content Placeholder 2"/>
          <p:cNvSpPr>
            <a:spLocks noGrp="1"/>
          </p:cNvSpPr>
          <p:nvPr>
            <p:ph idx="1"/>
          </p:nvPr>
        </p:nvSpPr>
        <p:spPr>
          <a:xfrm>
            <a:off x="494852" y="1643617"/>
            <a:ext cx="10854466" cy="4237549"/>
          </a:xfrm>
        </p:spPr>
        <p:txBody>
          <a:bodyPr>
            <a:noAutofit/>
          </a:bodyPr>
          <a:lstStyle/>
          <a:p>
            <a:r>
              <a:rPr lang="en-US" b="1" dirty="0"/>
              <a:t>Modified in 2010</a:t>
            </a:r>
          </a:p>
          <a:p>
            <a:pPr lvl="1"/>
            <a:r>
              <a:rPr lang="en-US" dirty="0"/>
              <a:t>Family history of epilepsy or febrile convulsions is </a:t>
            </a:r>
            <a:r>
              <a:rPr lang="en-US" b="1" dirty="0"/>
              <a:t>variable</a:t>
            </a:r>
          </a:p>
          <a:p>
            <a:pPr lvl="1"/>
            <a:r>
              <a:rPr lang="en-US" dirty="0"/>
              <a:t>Initial seizures are </a:t>
            </a:r>
            <a:r>
              <a:rPr lang="en-US" b="1" dirty="0"/>
              <a:t>not</a:t>
            </a:r>
            <a:r>
              <a:rPr lang="en-US" dirty="0"/>
              <a:t> always generalized or unilateral clonic but may be focal or myoclonic</a:t>
            </a:r>
          </a:p>
          <a:p>
            <a:pPr lvl="1"/>
            <a:r>
              <a:rPr lang="en-US" dirty="0"/>
              <a:t>Initial seizures are </a:t>
            </a:r>
            <a:r>
              <a:rPr lang="en-US" b="1" dirty="0"/>
              <a:t>not always febrile</a:t>
            </a:r>
          </a:p>
          <a:p>
            <a:pPr lvl="1"/>
            <a:r>
              <a:rPr lang="en-US" b="1" dirty="0"/>
              <a:t>Atypical absences and absence status </a:t>
            </a:r>
            <a:r>
              <a:rPr lang="en-US" dirty="0"/>
              <a:t>frequently appear</a:t>
            </a:r>
          </a:p>
          <a:p>
            <a:pPr lvl="1"/>
            <a:r>
              <a:rPr lang="en-US" b="1" dirty="0"/>
              <a:t>Photosensitivity</a:t>
            </a:r>
            <a:r>
              <a:rPr lang="en-US" dirty="0"/>
              <a:t> may be associated with pattern sensitivity</a:t>
            </a:r>
          </a:p>
          <a:p>
            <a:pPr lvl="1"/>
            <a:r>
              <a:rPr lang="en-US" dirty="0"/>
              <a:t>Neurological signs are not always present</a:t>
            </a:r>
          </a:p>
          <a:p>
            <a:pPr lvl="1"/>
            <a:r>
              <a:rPr lang="en-US" b="1" dirty="0"/>
              <a:t>MRI is normal </a:t>
            </a:r>
            <a:r>
              <a:rPr lang="en-US" dirty="0"/>
              <a:t>at the onset</a:t>
            </a:r>
          </a:p>
          <a:p>
            <a:pPr lvl="1"/>
            <a:r>
              <a:rPr lang="en-US" b="1" dirty="0"/>
              <a:t>Cognitive deficiency and behavioral disorders</a:t>
            </a:r>
            <a:r>
              <a:rPr lang="en-US" dirty="0"/>
              <a:t> are present in all affected children but of </a:t>
            </a:r>
            <a:r>
              <a:rPr lang="en-US" b="1" dirty="0"/>
              <a:t>variable</a:t>
            </a:r>
            <a:r>
              <a:rPr lang="en-US" dirty="0"/>
              <a:t> degrees</a:t>
            </a:r>
          </a:p>
        </p:txBody>
      </p:sp>
    </p:spTree>
    <p:extLst>
      <p:ext uri="{BB962C8B-B14F-4D97-AF65-F5344CB8AC3E}">
        <p14:creationId xmlns:p14="http://schemas.microsoft.com/office/powerpoint/2010/main" val="12202520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680"/>
            <a:ext cx="12192000" cy="6858000"/>
          </a:xfrm>
        </p:spPr>
      </p:pic>
      <p:sp>
        <p:nvSpPr>
          <p:cNvPr id="8" name="Right Arrow 7"/>
          <p:cNvSpPr/>
          <p:nvPr/>
        </p:nvSpPr>
        <p:spPr>
          <a:xfrm rot="10800000">
            <a:off x="4671891" y="474005"/>
            <a:ext cx="5519853" cy="624468"/>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635441" y="566243"/>
            <a:ext cx="2910468" cy="461665"/>
          </a:xfrm>
          <a:prstGeom prst="rect">
            <a:avLst/>
          </a:prstGeom>
          <a:noFill/>
        </p:spPr>
        <p:txBody>
          <a:bodyPr wrap="square" rtlCol="0">
            <a:spAutoFit/>
          </a:bodyPr>
          <a:lstStyle/>
          <a:p>
            <a:r>
              <a:rPr lang="en-US" sz="2400" b="1" dirty="0">
                <a:solidFill>
                  <a:schemeClr val="bg1"/>
                </a:solidFill>
              </a:rPr>
              <a:t>EPILEPSY</a:t>
            </a:r>
          </a:p>
        </p:txBody>
      </p:sp>
      <p:sp>
        <p:nvSpPr>
          <p:cNvPr id="9" name="Right Arrow 8"/>
          <p:cNvSpPr/>
          <p:nvPr/>
        </p:nvSpPr>
        <p:spPr>
          <a:xfrm rot="10800000">
            <a:off x="4671893" y="1620267"/>
            <a:ext cx="5519853" cy="62446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rot="10800000">
            <a:off x="4671893" y="2361481"/>
            <a:ext cx="5519853" cy="62446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rot="10800000">
            <a:off x="4671894" y="3046113"/>
            <a:ext cx="5519853" cy="624468"/>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0800000">
            <a:off x="4671894" y="3816006"/>
            <a:ext cx="5519853" cy="624468"/>
          </a:xfrm>
          <a:prstGeom prst="rightArrow">
            <a:avLst/>
          </a:prstGeom>
          <a:solidFill>
            <a:schemeClr val="accent1">
              <a:lumMod val="90000"/>
              <a:lumOff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0800000">
            <a:off x="4671895" y="4553325"/>
            <a:ext cx="5519853" cy="624468"/>
          </a:xfrm>
          <a:prstGeom prst="rightArrow">
            <a:avLst/>
          </a:prstGeom>
          <a:solidFill>
            <a:srgbClr val="BF6C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10800000">
            <a:off x="4671891" y="5943818"/>
            <a:ext cx="5519853" cy="624468"/>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0800000">
            <a:off x="4671891" y="5259186"/>
            <a:ext cx="5519853" cy="6244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185211" y="1753879"/>
            <a:ext cx="3601843" cy="369332"/>
          </a:xfrm>
          <a:prstGeom prst="rect">
            <a:avLst/>
          </a:prstGeom>
          <a:noFill/>
        </p:spPr>
        <p:txBody>
          <a:bodyPr wrap="square" rtlCol="0">
            <a:spAutoFit/>
          </a:bodyPr>
          <a:lstStyle/>
          <a:p>
            <a:r>
              <a:rPr lang="en-US" b="1" dirty="0"/>
              <a:t>COGNITIVE/BEHAVIORAL</a:t>
            </a:r>
          </a:p>
        </p:txBody>
      </p:sp>
      <p:sp>
        <p:nvSpPr>
          <p:cNvPr id="17" name="TextBox 16"/>
          <p:cNvSpPr txBox="1"/>
          <p:nvPr/>
        </p:nvSpPr>
        <p:spPr>
          <a:xfrm>
            <a:off x="7097044" y="2501259"/>
            <a:ext cx="3713151" cy="369332"/>
          </a:xfrm>
          <a:prstGeom prst="rect">
            <a:avLst/>
          </a:prstGeom>
          <a:noFill/>
        </p:spPr>
        <p:txBody>
          <a:bodyPr wrap="square" rtlCol="0">
            <a:spAutoFit/>
          </a:bodyPr>
          <a:lstStyle/>
          <a:p>
            <a:r>
              <a:rPr lang="en-US" b="1" dirty="0">
                <a:solidFill>
                  <a:schemeClr val="bg1"/>
                </a:solidFill>
              </a:rPr>
              <a:t>SLEEP</a:t>
            </a:r>
          </a:p>
        </p:txBody>
      </p:sp>
      <p:sp>
        <p:nvSpPr>
          <p:cNvPr id="18" name="TextBox 17"/>
          <p:cNvSpPr txBox="1"/>
          <p:nvPr/>
        </p:nvSpPr>
        <p:spPr>
          <a:xfrm>
            <a:off x="6466778" y="3183384"/>
            <a:ext cx="3572572" cy="369332"/>
          </a:xfrm>
          <a:prstGeom prst="rect">
            <a:avLst/>
          </a:prstGeom>
          <a:noFill/>
        </p:spPr>
        <p:txBody>
          <a:bodyPr wrap="square" rtlCol="0">
            <a:spAutoFit/>
          </a:bodyPr>
          <a:lstStyle/>
          <a:p>
            <a:r>
              <a:rPr lang="en-US" b="1" dirty="0">
                <a:solidFill>
                  <a:schemeClr val="bg1"/>
                </a:solidFill>
              </a:rPr>
              <a:t>GAIT/ORTHOPEDIC</a:t>
            </a:r>
          </a:p>
        </p:txBody>
      </p:sp>
      <p:sp>
        <p:nvSpPr>
          <p:cNvPr id="19" name="TextBox 18"/>
          <p:cNvSpPr txBox="1"/>
          <p:nvPr/>
        </p:nvSpPr>
        <p:spPr>
          <a:xfrm>
            <a:off x="6041148" y="3963152"/>
            <a:ext cx="3998202" cy="369332"/>
          </a:xfrm>
          <a:prstGeom prst="rect">
            <a:avLst/>
          </a:prstGeom>
          <a:noFill/>
        </p:spPr>
        <p:txBody>
          <a:bodyPr wrap="square" rtlCol="0">
            <a:spAutoFit/>
          </a:bodyPr>
          <a:lstStyle/>
          <a:p>
            <a:r>
              <a:rPr lang="en-US" b="1" dirty="0">
                <a:solidFill>
                  <a:schemeClr val="bg1"/>
                </a:solidFill>
              </a:rPr>
              <a:t>FEEDING/GASTROINTESTINAL</a:t>
            </a:r>
          </a:p>
        </p:txBody>
      </p:sp>
      <p:sp>
        <p:nvSpPr>
          <p:cNvPr id="20" name="TextBox 19"/>
          <p:cNvSpPr txBox="1"/>
          <p:nvPr/>
        </p:nvSpPr>
        <p:spPr>
          <a:xfrm>
            <a:off x="6972186" y="4682804"/>
            <a:ext cx="3962865" cy="369332"/>
          </a:xfrm>
          <a:prstGeom prst="rect">
            <a:avLst/>
          </a:prstGeom>
          <a:noFill/>
        </p:spPr>
        <p:txBody>
          <a:bodyPr wrap="square" rtlCol="0">
            <a:spAutoFit/>
          </a:bodyPr>
          <a:lstStyle/>
          <a:p>
            <a:r>
              <a:rPr lang="en-US" b="1" dirty="0">
                <a:solidFill>
                  <a:schemeClr val="bg1"/>
                </a:solidFill>
              </a:rPr>
              <a:t>SOCIAL</a:t>
            </a:r>
          </a:p>
        </p:txBody>
      </p:sp>
      <p:sp>
        <p:nvSpPr>
          <p:cNvPr id="3" name="TextBox 2"/>
          <p:cNvSpPr txBox="1"/>
          <p:nvPr/>
        </p:nvSpPr>
        <p:spPr>
          <a:xfrm>
            <a:off x="6654217" y="5396651"/>
            <a:ext cx="2940147" cy="369332"/>
          </a:xfrm>
          <a:prstGeom prst="rect">
            <a:avLst/>
          </a:prstGeom>
          <a:noFill/>
        </p:spPr>
        <p:txBody>
          <a:bodyPr wrap="square" rtlCol="0">
            <a:spAutoFit/>
          </a:bodyPr>
          <a:lstStyle/>
          <a:p>
            <a:r>
              <a:rPr lang="en-US" b="1" dirty="0">
                <a:solidFill>
                  <a:schemeClr val="bg1"/>
                </a:solidFill>
              </a:rPr>
              <a:t>AUTONOMIC</a:t>
            </a:r>
          </a:p>
        </p:txBody>
      </p:sp>
      <p:sp>
        <p:nvSpPr>
          <p:cNvPr id="5" name="TextBox 4"/>
          <p:cNvSpPr txBox="1"/>
          <p:nvPr/>
        </p:nvSpPr>
        <p:spPr>
          <a:xfrm>
            <a:off x="6972186" y="6098120"/>
            <a:ext cx="2700997" cy="369332"/>
          </a:xfrm>
          <a:prstGeom prst="rect">
            <a:avLst/>
          </a:prstGeom>
          <a:noFill/>
        </p:spPr>
        <p:txBody>
          <a:bodyPr wrap="square" rtlCol="0">
            <a:spAutoFit/>
          </a:bodyPr>
          <a:lstStyle/>
          <a:p>
            <a:r>
              <a:rPr lang="en-US" b="1" dirty="0"/>
              <a:t>SUDEP</a:t>
            </a:r>
          </a:p>
        </p:txBody>
      </p:sp>
    </p:spTree>
    <p:extLst>
      <p:ext uri="{BB962C8B-B14F-4D97-AF65-F5344CB8AC3E}">
        <p14:creationId xmlns:p14="http://schemas.microsoft.com/office/powerpoint/2010/main" val="45735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right)">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right)">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right)">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right)">
                                      <p:cBhvr>
                                        <p:cTn id="31" dur="500"/>
                                        <p:tgtEl>
                                          <p:spTgt spid="12"/>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right)">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right)">
                                      <p:cBhvr>
                                        <p:cTn id="39" dur="500"/>
                                        <p:tgtEl>
                                          <p:spTgt spid="1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right)">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right)">
                                      <p:cBhvr>
                                        <p:cTn id="47" dur="500"/>
                                        <p:tgtEl>
                                          <p:spTgt spid="15"/>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ipe(right)">
                                      <p:cBhvr>
                                        <p:cTn id="50" dur="500"/>
                                        <p:tgtEl>
                                          <p:spTgt spid="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right)">
                                      <p:cBhvr>
                                        <p:cTn id="55" dur="500"/>
                                        <p:tgtEl>
                                          <p:spTgt spid="14"/>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ipe(right)">
                                      <p:cBhvr>
                                        <p:cTn id="5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p:bldP spid="17" grpId="0"/>
      <p:bldP spid="18" grpId="0"/>
      <p:bldP spid="19" grpId="0"/>
      <p:bldP spid="20" grpId="0"/>
      <p:bldP spid="3"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Challenges-Seizures"/>
          <p:cNvSpPr txBox="1">
            <a:spLocks noGrp="1"/>
          </p:cNvSpPr>
          <p:nvPr>
            <p:ph type="title"/>
          </p:nvPr>
        </p:nvSpPr>
        <p:spPr>
          <a:xfrm>
            <a:off x="472440" y="193003"/>
            <a:ext cx="10515600" cy="1325563"/>
          </a:xfrm>
          <a:prstGeom prst="rect">
            <a:avLst/>
          </a:prstGeom>
        </p:spPr>
        <p:txBody>
          <a:bodyPr/>
          <a:lstStyle/>
          <a:p>
            <a:r>
              <a:rPr dirty="0"/>
              <a:t>Challenges-Seizures</a:t>
            </a:r>
          </a:p>
        </p:txBody>
      </p:sp>
      <p:pic>
        <p:nvPicPr>
          <p:cNvPr id="165" name="Screen Shot 2021-12-06 at 6.04.54 PM.png" descr="Screen Shot 2021-12-06 at 6.04.54 PM.png"/>
          <p:cNvPicPr>
            <a:picLocks noChangeAspect="1"/>
          </p:cNvPicPr>
          <p:nvPr/>
        </p:nvPicPr>
        <p:blipFill>
          <a:blip r:embed="rId3">
            <a:extLst/>
          </a:blip>
          <a:stretch>
            <a:fillRect/>
          </a:stretch>
        </p:blipFill>
        <p:spPr>
          <a:xfrm>
            <a:off x="1812422" y="1423584"/>
            <a:ext cx="8768265" cy="4606053"/>
          </a:xfrm>
          <a:prstGeom prst="rect">
            <a:avLst/>
          </a:prstGeom>
          <a:ln w="12700">
            <a:miter lim="400000"/>
          </a:ln>
        </p:spPr>
      </p:pic>
      <p:sp>
        <p:nvSpPr>
          <p:cNvPr id="166" name="Juandó-Prats C, et al. DRAVET ENGAGE. Parent caregivers of children with Dravet syndrome: Perspectives, needs, and opportunities for clinical research, Epilepsy Behav. 2021"/>
          <p:cNvSpPr txBox="1"/>
          <p:nvPr/>
        </p:nvSpPr>
        <p:spPr>
          <a:xfrm>
            <a:off x="1812423" y="6392624"/>
            <a:ext cx="4505901" cy="4618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lgn="l" defTabSz="457200">
              <a:spcBef>
                <a:spcPts val="1400"/>
              </a:spcBef>
              <a:defRPr sz="1200" b="0">
                <a:latin typeface="Arial"/>
                <a:ea typeface="Arial"/>
                <a:cs typeface="Arial"/>
                <a:sym typeface="Arial"/>
              </a:defRPr>
            </a:lvl1pPr>
          </a:lstStyle>
          <a:p>
            <a:r>
              <a:rPr sz="844" dirty="0" err="1"/>
              <a:t>Juandó</a:t>
            </a:r>
            <a:r>
              <a:rPr sz="844" dirty="0"/>
              <a:t>-Prats C, et al. DRAVET ENGAGE. Parent caregivers of children with </a:t>
            </a:r>
            <a:r>
              <a:rPr sz="844" dirty="0" err="1"/>
              <a:t>Dravet</a:t>
            </a:r>
            <a:r>
              <a:rPr sz="844" dirty="0"/>
              <a:t> syndrome: Perspectives, needs, and opportunities for clinical research, Epilepsy </a:t>
            </a:r>
            <a:r>
              <a:rPr sz="844" dirty="0" err="1"/>
              <a:t>Behav</a:t>
            </a:r>
            <a:r>
              <a:rPr sz="844" dirty="0"/>
              <a:t>. 2021 </a:t>
            </a:r>
          </a:p>
        </p:txBody>
      </p:sp>
    </p:spTree>
    <p:extLst>
      <p:ext uri="{BB962C8B-B14F-4D97-AF65-F5344CB8AC3E}">
        <p14:creationId xmlns:p14="http://schemas.microsoft.com/office/powerpoint/2010/main" val="3503576258"/>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Challenges-Comorbidities"/>
          <p:cNvSpPr txBox="1">
            <a:spLocks noGrp="1"/>
          </p:cNvSpPr>
          <p:nvPr>
            <p:ph type="title"/>
          </p:nvPr>
        </p:nvSpPr>
        <p:spPr>
          <a:xfrm>
            <a:off x="1981200" y="1"/>
            <a:ext cx="8229600" cy="1139825"/>
          </a:xfrm>
          <a:prstGeom prst="rect">
            <a:avLst/>
          </a:prstGeom>
        </p:spPr>
        <p:txBody>
          <a:bodyPr/>
          <a:lstStyle>
            <a:lvl1pPr defTabSz="525779">
              <a:defRPr sz="7200"/>
            </a:lvl1pPr>
          </a:lstStyle>
          <a:p>
            <a:r>
              <a:rPr sz="4400" dirty="0"/>
              <a:t>Challenges-Comorbidities</a:t>
            </a:r>
          </a:p>
        </p:txBody>
      </p:sp>
      <p:pic>
        <p:nvPicPr>
          <p:cNvPr id="169" name="Screen Shot 2021-12-06 at 6.05.05 PM.png" descr="Screen Shot 2021-12-06 at 6.05.05 PM.png"/>
          <p:cNvPicPr>
            <a:picLocks noChangeAspect="1"/>
          </p:cNvPicPr>
          <p:nvPr/>
        </p:nvPicPr>
        <p:blipFill>
          <a:blip r:embed="rId2">
            <a:extLst/>
          </a:blip>
          <a:stretch>
            <a:fillRect/>
          </a:stretch>
        </p:blipFill>
        <p:spPr>
          <a:xfrm>
            <a:off x="1705888" y="1285233"/>
            <a:ext cx="8780227" cy="4966193"/>
          </a:xfrm>
          <a:prstGeom prst="rect">
            <a:avLst/>
          </a:prstGeom>
          <a:ln w="12700">
            <a:miter lim="400000"/>
          </a:ln>
        </p:spPr>
      </p:pic>
      <p:sp>
        <p:nvSpPr>
          <p:cNvPr id="170" name="Juandó-Prats C, et al. DRAVET ENGAGE. Parent caregivers of children with Dravet syndrome: Perspectives, needs, and opportunities for clinical research, Epilepsy Behav. 2021"/>
          <p:cNvSpPr txBox="1"/>
          <p:nvPr/>
        </p:nvSpPr>
        <p:spPr>
          <a:xfrm>
            <a:off x="1981201" y="6251425"/>
            <a:ext cx="4505901" cy="4618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lgn="l" defTabSz="457200">
              <a:spcBef>
                <a:spcPts val="1400"/>
              </a:spcBef>
              <a:defRPr sz="1200" b="0">
                <a:latin typeface="Arial"/>
                <a:ea typeface="Arial"/>
                <a:cs typeface="Arial"/>
                <a:sym typeface="Arial"/>
              </a:defRPr>
            </a:lvl1pPr>
          </a:lstStyle>
          <a:p>
            <a:r>
              <a:rPr sz="844" dirty="0" err="1"/>
              <a:t>Juandó</a:t>
            </a:r>
            <a:r>
              <a:rPr sz="844" dirty="0"/>
              <a:t>-Prats C, et al. DRAVET ENGAGE. Parent caregivers of children with </a:t>
            </a:r>
            <a:r>
              <a:rPr sz="844" dirty="0" err="1"/>
              <a:t>Dravet</a:t>
            </a:r>
            <a:r>
              <a:rPr sz="844" dirty="0"/>
              <a:t> syndrome: Perspectives, needs, and opportunities for clinical research, Epilepsy </a:t>
            </a:r>
            <a:r>
              <a:rPr sz="844" dirty="0" err="1"/>
              <a:t>Behav</a:t>
            </a:r>
            <a:r>
              <a:rPr sz="844" dirty="0"/>
              <a:t>. 2021 </a:t>
            </a:r>
          </a:p>
        </p:txBody>
      </p:sp>
    </p:spTree>
    <p:extLst>
      <p:ext uri="{BB962C8B-B14F-4D97-AF65-F5344CB8AC3E}">
        <p14:creationId xmlns:p14="http://schemas.microsoft.com/office/powerpoint/2010/main" val="295156105"/>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Evolution Over a Decade</a:t>
            </a:r>
            <a:endParaRPr lang="en-US" dirty="0"/>
          </a:p>
        </p:txBody>
      </p:sp>
      <p:sp>
        <p:nvSpPr>
          <p:cNvPr id="3" name="Content Placeholder 2"/>
          <p:cNvSpPr>
            <a:spLocks noGrp="1"/>
          </p:cNvSpPr>
          <p:nvPr>
            <p:ph idx="1"/>
          </p:nvPr>
        </p:nvSpPr>
        <p:spPr>
          <a:xfrm>
            <a:off x="5435688" y="1690688"/>
            <a:ext cx="6089717" cy="4961675"/>
          </a:xfrm>
        </p:spPr>
        <p:txBody>
          <a:bodyPr/>
          <a:lstStyle/>
          <a:p>
            <a:r>
              <a:rPr lang="en-US" dirty="0" smtClean="0"/>
              <a:t>Increased awareness of </a:t>
            </a:r>
            <a:r>
              <a:rPr lang="en-US" dirty="0" err="1" smtClean="0"/>
              <a:t>Dravet</a:t>
            </a:r>
            <a:endParaRPr lang="en-US" dirty="0" smtClean="0"/>
          </a:p>
          <a:p>
            <a:r>
              <a:rPr lang="en-US" dirty="0" smtClean="0"/>
              <a:t>Increased access to genetic testing</a:t>
            </a:r>
            <a:endParaRPr lang="en-US" dirty="0"/>
          </a:p>
          <a:p>
            <a:pPr lvl="1"/>
            <a:r>
              <a:rPr lang="en-US" dirty="0" smtClean="0"/>
              <a:t>Earlier diagnosis</a:t>
            </a:r>
          </a:p>
          <a:p>
            <a:pPr lvl="1"/>
            <a:r>
              <a:rPr lang="en-US" dirty="0" smtClean="0"/>
              <a:t>Avoidance of contraindicated treatments</a:t>
            </a:r>
          </a:p>
          <a:p>
            <a:pPr lvl="1"/>
            <a:r>
              <a:rPr lang="en-US" dirty="0" smtClean="0"/>
              <a:t>Improved seizure control</a:t>
            </a:r>
          </a:p>
          <a:p>
            <a:pPr lvl="1"/>
            <a:r>
              <a:rPr lang="en-US" dirty="0" smtClean="0"/>
              <a:t>Better cognitive/developmental outcomes</a:t>
            </a:r>
          </a:p>
          <a:p>
            <a:pPr lvl="1"/>
            <a:endParaRPr lang="en-US" dirty="0" smtClean="0"/>
          </a:p>
        </p:txBody>
      </p:sp>
      <p:sp>
        <p:nvSpPr>
          <p:cNvPr id="4" name="Right Arrow 3"/>
          <p:cNvSpPr/>
          <p:nvPr/>
        </p:nvSpPr>
        <p:spPr>
          <a:xfrm>
            <a:off x="978567" y="1811203"/>
            <a:ext cx="4119513" cy="10652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321776" y="2112984"/>
            <a:ext cx="3433094" cy="461665"/>
          </a:xfrm>
          <a:prstGeom prst="rect">
            <a:avLst/>
          </a:prstGeom>
          <a:noFill/>
        </p:spPr>
        <p:txBody>
          <a:bodyPr wrap="square" rtlCol="0">
            <a:spAutoFit/>
          </a:bodyPr>
          <a:lstStyle/>
          <a:p>
            <a:r>
              <a:rPr lang="en-US" sz="2400" dirty="0" smtClean="0">
                <a:solidFill>
                  <a:schemeClr val="bg1"/>
                </a:solidFill>
              </a:rPr>
              <a:t>Evolution of EXPERIENCE</a:t>
            </a:r>
            <a:endParaRPr lang="en-US" sz="2400" dirty="0">
              <a:solidFill>
                <a:schemeClr val="bg1"/>
              </a:solidFill>
            </a:endParaRPr>
          </a:p>
        </p:txBody>
      </p:sp>
    </p:spTree>
    <p:extLst>
      <p:ext uri="{BB962C8B-B14F-4D97-AF65-F5344CB8AC3E}">
        <p14:creationId xmlns:p14="http://schemas.microsoft.com/office/powerpoint/2010/main" val="16605241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Prediction</a:t>
            </a:r>
            <a:endParaRPr lang="en-US" dirty="0"/>
          </a:p>
        </p:txBody>
      </p:sp>
      <p:sp>
        <p:nvSpPr>
          <p:cNvPr id="3" name="TextBox 2"/>
          <p:cNvSpPr txBox="1"/>
          <p:nvPr/>
        </p:nvSpPr>
        <p:spPr>
          <a:xfrm>
            <a:off x="677732" y="1690688"/>
            <a:ext cx="4410635" cy="2677656"/>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Early genetic testing offers opportunity to speed up diagnosis/treatment</a:t>
            </a:r>
          </a:p>
          <a:p>
            <a:pPr marL="285750" indent="-285750">
              <a:buFont typeface="Arial" panose="020B0604020202020204" pitchFamily="34" charset="0"/>
              <a:buChar char="•"/>
            </a:pPr>
            <a:r>
              <a:rPr lang="en-US" sz="2800" dirty="0" smtClean="0"/>
              <a:t>Altering course requires predicting outcome in advance of symptoms</a:t>
            </a:r>
            <a:endParaRPr lang="en-US" sz="2800" dirty="0"/>
          </a:p>
        </p:txBody>
      </p:sp>
      <p:pic>
        <p:nvPicPr>
          <p:cNvPr id="4" name="Picture 3"/>
          <p:cNvPicPr>
            <a:picLocks noChangeAspect="1"/>
          </p:cNvPicPr>
          <p:nvPr/>
        </p:nvPicPr>
        <p:blipFill>
          <a:blip r:embed="rId3"/>
          <a:stretch>
            <a:fillRect/>
          </a:stretch>
        </p:blipFill>
        <p:spPr>
          <a:xfrm>
            <a:off x="374406" y="4673172"/>
            <a:ext cx="4409725" cy="1815141"/>
          </a:xfrm>
          <a:prstGeom prst="rect">
            <a:avLst/>
          </a:prstGeom>
        </p:spPr>
      </p:pic>
      <p:pic>
        <p:nvPicPr>
          <p:cNvPr id="2050" name="4DFAFD29-FFE8-44E0-818D-A73F4D335D35" descr="The SCN1A-Epilepsy Prediction Mode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9068" y="365125"/>
            <a:ext cx="2791379" cy="4239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3EA5D017-30C2-4670-AD99-F3A6E3E932FC" descr="The SCN1A-Epilepsy Prediction Model.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8565" y="670676"/>
            <a:ext cx="3273353" cy="581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18967" y="4673172"/>
            <a:ext cx="1973871" cy="1973871"/>
          </a:xfrm>
          <a:prstGeom prst="rect">
            <a:avLst/>
          </a:prstGeom>
        </p:spPr>
      </p:pic>
    </p:spTree>
    <p:extLst>
      <p:ext uri="{BB962C8B-B14F-4D97-AF65-F5344CB8AC3E}">
        <p14:creationId xmlns:p14="http://schemas.microsoft.com/office/powerpoint/2010/main" val="2729158606"/>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(and effective) Treatment Evolution Over a Decade</a:t>
            </a:r>
            <a:endParaRPr lang="en-US" dirty="0"/>
          </a:p>
        </p:txBody>
      </p:sp>
      <p:sp>
        <p:nvSpPr>
          <p:cNvPr id="3" name="Content Placeholder 2"/>
          <p:cNvSpPr>
            <a:spLocks noGrp="1"/>
          </p:cNvSpPr>
          <p:nvPr>
            <p:ph idx="1"/>
          </p:nvPr>
        </p:nvSpPr>
        <p:spPr>
          <a:xfrm>
            <a:off x="5414911" y="1561672"/>
            <a:ext cx="6089717" cy="4961675"/>
          </a:xfrm>
        </p:spPr>
        <p:txBody>
          <a:bodyPr/>
          <a:lstStyle/>
          <a:p>
            <a:r>
              <a:rPr lang="en-US" dirty="0" smtClean="0"/>
              <a:t>Consensus guidelines</a:t>
            </a:r>
          </a:p>
          <a:p>
            <a:pPr lvl="1"/>
            <a:r>
              <a:rPr lang="en-US" dirty="0" smtClean="0"/>
              <a:t>2017 North </a:t>
            </a:r>
            <a:r>
              <a:rPr lang="en-US" dirty="0" err="1" smtClean="0"/>
              <a:t>Amer</a:t>
            </a:r>
            <a:r>
              <a:rPr lang="en-US" dirty="0" smtClean="0"/>
              <a:t> Consensus (Wirrell et al </a:t>
            </a:r>
            <a:r>
              <a:rPr lang="en-US" dirty="0" err="1" smtClean="0"/>
              <a:t>Ped</a:t>
            </a:r>
            <a:r>
              <a:rPr lang="en-US" dirty="0" smtClean="0"/>
              <a:t> Neuro; 68: 18-34)</a:t>
            </a:r>
          </a:p>
          <a:p>
            <a:pPr lvl="1"/>
            <a:r>
              <a:rPr lang="en-US" dirty="0" smtClean="0"/>
              <a:t>2019 European Consensus (Cross et al, </a:t>
            </a:r>
            <a:r>
              <a:rPr lang="en-US" dirty="0" err="1" smtClean="0"/>
              <a:t>Epilepsia</a:t>
            </a:r>
            <a:r>
              <a:rPr lang="en-US" dirty="0" smtClean="0"/>
              <a:t>; 60:suppl3-s39-48)</a:t>
            </a:r>
            <a:endParaRPr lang="en-US" dirty="0"/>
          </a:p>
        </p:txBody>
      </p:sp>
      <p:sp>
        <p:nvSpPr>
          <p:cNvPr id="4" name="Right Arrow 3"/>
          <p:cNvSpPr/>
          <p:nvPr/>
        </p:nvSpPr>
        <p:spPr>
          <a:xfrm>
            <a:off x="949356" y="1811203"/>
            <a:ext cx="4119513" cy="10652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51727" y="2112986"/>
            <a:ext cx="3129699" cy="461665"/>
          </a:xfrm>
          <a:prstGeom prst="rect">
            <a:avLst/>
          </a:prstGeom>
          <a:noFill/>
        </p:spPr>
        <p:txBody>
          <a:bodyPr wrap="square" rtlCol="0">
            <a:spAutoFit/>
          </a:bodyPr>
          <a:lstStyle/>
          <a:p>
            <a:r>
              <a:rPr lang="en-US" sz="2400" dirty="0" smtClean="0">
                <a:solidFill>
                  <a:schemeClr val="bg1"/>
                </a:solidFill>
              </a:rPr>
              <a:t>Evolution of EVIDENCE</a:t>
            </a:r>
            <a:endParaRPr lang="en-US" sz="2400" dirty="0">
              <a:solidFill>
                <a:schemeClr val="bg1"/>
              </a:solidFill>
            </a:endParaRPr>
          </a:p>
        </p:txBody>
      </p:sp>
      <p:pic>
        <p:nvPicPr>
          <p:cNvPr id="6" name="Picture 5"/>
          <p:cNvPicPr>
            <a:picLocks noChangeAspect="1"/>
          </p:cNvPicPr>
          <p:nvPr/>
        </p:nvPicPr>
        <p:blipFill>
          <a:blip r:embed="rId2"/>
          <a:stretch>
            <a:fillRect/>
          </a:stretch>
        </p:blipFill>
        <p:spPr>
          <a:xfrm>
            <a:off x="1206631" y="4024132"/>
            <a:ext cx="9144000" cy="2378388"/>
          </a:xfrm>
          <a:prstGeom prst="rect">
            <a:avLst/>
          </a:prstGeom>
        </p:spPr>
      </p:pic>
      <p:sp>
        <p:nvSpPr>
          <p:cNvPr id="7" name="TextBox 6"/>
          <p:cNvSpPr txBox="1"/>
          <p:nvPr/>
        </p:nvSpPr>
        <p:spPr>
          <a:xfrm>
            <a:off x="1102936" y="6278268"/>
            <a:ext cx="3641834" cy="369332"/>
          </a:xfrm>
          <a:prstGeom prst="rect">
            <a:avLst/>
          </a:prstGeom>
          <a:noFill/>
        </p:spPr>
        <p:txBody>
          <a:bodyPr wrap="square" rtlCol="0">
            <a:spAutoFit/>
          </a:bodyPr>
          <a:lstStyle/>
          <a:p>
            <a:r>
              <a:rPr lang="en-US" dirty="0" smtClean="0"/>
              <a:t>Knupp and Wirrell, CNS Drugs 2018</a:t>
            </a:r>
            <a:endParaRPr lang="en-US" dirty="0"/>
          </a:p>
        </p:txBody>
      </p:sp>
    </p:spTree>
    <p:extLst>
      <p:ext uri="{BB962C8B-B14F-4D97-AF65-F5344CB8AC3E}">
        <p14:creationId xmlns:p14="http://schemas.microsoft.com/office/powerpoint/2010/main" val="23970883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Dravet</a:t>
            </a:r>
            <a:r>
              <a:rPr lang="en-US" dirty="0" smtClean="0"/>
              <a:t> Treatment Evolution Over a Decade</a:t>
            </a:r>
            <a:endParaRPr lang="en-US" dirty="0"/>
          </a:p>
        </p:txBody>
      </p:sp>
      <p:sp>
        <p:nvSpPr>
          <p:cNvPr id="3" name="Content Placeholder 2"/>
          <p:cNvSpPr>
            <a:spLocks noGrp="1"/>
          </p:cNvSpPr>
          <p:nvPr>
            <p:ph idx="1"/>
          </p:nvPr>
        </p:nvSpPr>
        <p:spPr>
          <a:xfrm>
            <a:off x="5414911" y="1561672"/>
            <a:ext cx="6089717" cy="4961675"/>
          </a:xfrm>
        </p:spPr>
        <p:txBody>
          <a:bodyPr/>
          <a:lstStyle/>
          <a:p>
            <a:r>
              <a:rPr lang="en-US" dirty="0" smtClean="0"/>
              <a:t>Class I Clinical Trial Data Leading to FDA Approvals</a:t>
            </a:r>
            <a:endParaRPr lang="en-US" dirty="0"/>
          </a:p>
          <a:p>
            <a:pPr lvl="1"/>
            <a:r>
              <a:rPr lang="en-US" dirty="0" err="1" smtClean="0"/>
              <a:t>Stiripentol</a:t>
            </a:r>
            <a:r>
              <a:rPr lang="en-US" dirty="0" smtClean="0"/>
              <a:t> 2018</a:t>
            </a:r>
          </a:p>
          <a:p>
            <a:pPr lvl="1"/>
            <a:r>
              <a:rPr lang="en-US" dirty="0" err="1" smtClean="0"/>
              <a:t>Cannabidiol</a:t>
            </a:r>
            <a:r>
              <a:rPr lang="en-US" dirty="0" smtClean="0"/>
              <a:t> 2018</a:t>
            </a:r>
          </a:p>
          <a:p>
            <a:pPr lvl="1"/>
            <a:r>
              <a:rPr lang="en-US" dirty="0" err="1" smtClean="0"/>
              <a:t>Fenfluramine</a:t>
            </a:r>
            <a:r>
              <a:rPr lang="en-US" dirty="0" smtClean="0"/>
              <a:t> 2020</a:t>
            </a:r>
          </a:p>
        </p:txBody>
      </p:sp>
      <p:sp>
        <p:nvSpPr>
          <p:cNvPr id="4" name="Right Arrow 3"/>
          <p:cNvSpPr/>
          <p:nvPr/>
        </p:nvSpPr>
        <p:spPr>
          <a:xfrm>
            <a:off x="949356" y="1811203"/>
            <a:ext cx="4119513" cy="10652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51727" y="2112986"/>
            <a:ext cx="3129699" cy="461665"/>
          </a:xfrm>
          <a:prstGeom prst="rect">
            <a:avLst/>
          </a:prstGeom>
          <a:noFill/>
        </p:spPr>
        <p:txBody>
          <a:bodyPr wrap="square" rtlCol="0">
            <a:spAutoFit/>
          </a:bodyPr>
          <a:lstStyle/>
          <a:p>
            <a:r>
              <a:rPr lang="en-US" sz="2400" dirty="0" smtClean="0">
                <a:solidFill>
                  <a:schemeClr val="bg1"/>
                </a:solidFill>
              </a:rPr>
              <a:t>Evolution of EVIDENCE</a:t>
            </a:r>
            <a:endParaRPr lang="en-US" sz="2400" dirty="0">
              <a:solidFill>
                <a:schemeClr val="bg1"/>
              </a:solidFill>
            </a:endParaRPr>
          </a:p>
        </p:txBody>
      </p:sp>
      <p:graphicFrame>
        <p:nvGraphicFramePr>
          <p:cNvPr id="9" name="Table 8"/>
          <p:cNvGraphicFramePr>
            <a:graphicFrameLocks noGrp="1"/>
          </p:cNvGraphicFramePr>
          <p:nvPr>
            <p:extLst/>
          </p:nvPr>
        </p:nvGraphicFramePr>
        <p:xfrm>
          <a:off x="661736" y="3771200"/>
          <a:ext cx="10323096" cy="2063004"/>
        </p:xfrm>
        <a:graphic>
          <a:graphicData uri="http://schemas.openxmlformats.org/drawingml/2006/table">
            <a:tbl>
              <a:tblPr firstRow="1" bandRow="1">
                <a:tableStyleId>{5C22544A-7EE6-4342-B048-85BDC9FD1C3A}</a:tableStyleId>
              </a:tblPr>
              <a:tblGrid>
                <a:gridCol w="2580774">
                  <a:extLst>
                    <a:ext uri="{9D8B030D-6E8A-4147-A177-3AD203B41FA5}">
                      <a16:colId xmlns:a16="http://schemas.microsoft.com/office/drawing/2014/main" val="216102137"/>
                    </a:ext>
                  </a:extLst>
                </a:gridCol>
                <a:gridCol w="2580774">
                  <a:extLst>
                    <a:ext uri="{9D8B030D-6E8A-4147-A177-3AD203B41FA5}">
                      <a16:colId xmlns:a16="http://schemas.microsoft.com/office/drawing/2014/main" val="1150707509"/>
                    </a:ext>
                  </a:extLst>
                </a:gridCol>
                <a:gridCol w="2580774">
                  <a:extLst>
                    <a:ext uri="{9D8B030D-6E8A-4147-A177-3AD203B41FA5}">
                      <a16:colId xmlns:a16="http://schemas.microsoft.com/office/drawing/2014/main" val="2541991547"/>
                    </a:ext>
                  </a:extLst>
                </a:gridCol>
                <a:gridCol w="2580774">
                  <a:extLst>
                    <a:ext uri="{9D8B030D-6E8A-4147-A177-3AD203B41FA5}">
                      <a16:colId xmlns:a16="http://schemas.microsoft.com/office/drawing/2014/main" val="714093757"/>
                    </a:ext>
                  </a:extLst>
                </a:gridCol>
              </a:tblGrid>
              <a:tr h="515751">
                <a:tc>
                  <a:txBody>
                    <a:bodyPr/>
                    <a:lstStyle/>
                    <a:p>
                      <a:r>
                        <a:rPr lang="en-US" dirty="0" smtClean="0"/>
                        <a:t>Drug</a:t>
                      </a:r>
                      <a:endParaRPr lang="en-US" dirty="0"/>
                    </a:p>
                  </a:txBody>
                  <a:tcPr/>
                </a:tc>
                <a:tc>
                  <a:txBody>
                    <a:bodyPr/>
                    <a:lstStyle/>
                    <a:p>
                      <a:r>
                        <a:rPr lang="en-US" dirty="0" smtClean="0"/>
                        <a:t>Class</a:t>
                      </a:r>
                      <a:r>
                        <a:rPr lang="en-US" baseline="0" dirty="0" smtClean="0"/>
                        <a:t> of Evidence</a:t>
                      </a:r>
                      <a:endParaRPr lang="en-US" dirty="0"/>
                    </a:p>
                  </a:txBody>
                  <a:tcPr/>
                </a:tc>
                <a:tc>
                  <a:txBody>
                    <a:bodyPr/>
                    <a:lstStyle/>
                    <a:p>
                      <a:r>
                        <a:rPr lang="en-US" dirty="0" smtClean="0"/>
                        <a:t>Overall </a:t>
                      </a:r>
                      <a:r>
                        <a:rPr lang="en-US" dirty="0" err="1" smtClean="0"/>
                        <a:t>Sz</a:t>
                      </a:r>
                      <a:r>
                        <a:rPr lang="en-US" dirty="0" smtClean="0"/>
                        <a:t> Reduction</a:t>
                      </a:r>
                      <a:endParaRPr lang="en-US" dirty="0"/>
                    </a:p>
                  </a:txBody>
                  <a:tcPr/>
                </a:tc>
                <a:tc>
                  <a:txBody>
                    <a:bodyPr/>
                    <a:lstStyle/>
                    <a:p>
                      <a:r>
                        <a:rPr lang="en-US" dirty="0" smtClean="0"/>
                        <a:t>Responder Rate</a:t>
                      </a:r>
                      <a:endParaRPr lang="en-US" dirty="0"/>
                    </a:p>
                  </a:txBody>
                  <a:tcPr/>
                </a:tc>
                <a:extLst>
                  <a:ext uri="{0D108BD9-81ED-4DB2-BD59-A6C34878D82A}">
                    <a16:rowId xmlns:a16="http://schemas.microsoft.com/office/drawing/2014/main" val="4214168975"/>
                  </a:ext>
                </a:extLst>
              </a:tr>
              <a:tr h="515751">
                <a:tc>
                  <a:txBody>
                    <a:bodyPr/>
                    <a:lstStyle/>
                    <a:p>
                      <a:r>
                        <a:rPr lang="en-US" dirty="0" err="1" smtClean="0"/>
                        <a:t>Fenfluramine</a:t>
                      </a:r>
                      <a:endParaRPr lang="en-US" dirty="0"/>
                    </a:p>
                  </a:txBody>
                  <a:tcPr/>
                </a:tc>
                <a:tc>
                  <a:txBody>
                    <a:bodyPr/>
                    <a:lstStyle/>
                    <a:p>
                      <a:r>
                        <a:rPr lang="en-US" dirty="0" smtClean="0"/>
                        <a:t>I</a:t>
                      </a:r>
                      <a:endParaRPr lang="en-US" dirty="0"/>
                    </a:p>
                  </a:txBody>
                  <a:tcPr/>
                </a:tc>
                <a:tc>
                  <a:txBody>
                    <a:bodyPr/>
                    <a:lstStyle/>
                    <a:p>
                      <a:r>
                        <a:rPr lang="en-US" dirty="0" smtClean="0"/>
                        <a:t>79%</a:t>
                      </a:r>
                      <a:endParaRPr lang="en-US" dirty="0"/>
                    </a:p>
                  </a:txBody>
                  <a:tcPr/>
                </a:tc>
                <a:tc>
                  <a:txBody>
                    <a:bodyPr/>
                    <a:lstStyle/>
                    <a:p>
                      <a:r>
                        <a:rPr lang="en-US" dirty="0" smtClean="0"/>
                        <a:t>70%</a:t>
                      </a:r>
                      <a:endParaRPr lang="en-US" dirty="0"/>
                    </a:p>
                  </a:txBody>
                  <a:tcPr/>
                </a:tc>
                <a:extLst>
                  <a:ext uri="{0D108BD9-81ED-4DB2-BD59-A6C34878D82A}">
                    <a16:rowId xmlns:a16="http://schemas.microsoft.com/office/drawing/2014/main" val="671321780"/>
                  </a:ext>
                </a:extLst>
              </a:tr>
              <a:tr h="515751">
                <a:tc>
                  <a:txBody>
                    <a:bodyPr/>
                    <a:lstStyle/>
                    <a:p>
                      <a:r>
                        <a:rPr lang="en-US" dirty="0" err="1" smtClean="0"/>
                        <a:t>Stiripentol</a:t>
                      </a:r>
                      <a:endParaRPr lang="en-US" dirty="0"/>
                    </a:p>
                  </a:txBody>
                  <a:tcPr/>
                </a:tc>
                <a:tc>
                  <a:txBody>
                    <a:bodyPr/>
                    <a:lstStyle/>
                    <a:p>
                      <a:r>
                        <a:rPr lang="en-US" dirty="0" smtClean="0"/>
                        <a:t>I</a:t>
                      </a:r>
                      <a:endParaRPr lang="en-US" dirty="0"/>
                    </a:p>
                  </a:txBody>
                  <a:tcPr/>
                </a:tc>
                <a:tc>
                  <a:txBody>
                    <a:bodyPr/>
                    <a:lstStyle/>
                    <a:p>
                      <a:r>
                        <a:rPr lang="en-US" dirty="0" smtClean="0"/>
                        <a:t>84%</a:t>
                      </a:r>
                      <a:endParaRPr lang="en-US" dirty="0"/>
                    </a:p>
                  </a:txBody>
                  <a:tcPr/>
                </a:tc>
                <a:tc>
                  <a:txBody>
                    <a:bodyPr/>
                    <a:lstStyle/>
                    <a:p>
                      <a:r>
                        <a:rPr lang="en-US" dirty="0" smtClean="0"/>
                        <a:t>67-71%</a:t>
                      </a:r>
                      <a:endParaRPr lang="en-US" dirty="0"/>
                    </a:p>
                  </a:txBody>
                  <a:tcPr/>
                </a:tc>
                <a:extLst>
                  <a:ext uri="{0D108BD9-81ED-4DB2-BD59-A6C34878D82A}">
                    <a16:rowId xmlns:a16="http://schemas.microsoft.com/office/drawing/2014/main" val="3693175013"/>
                  </a:ext>
                </a:extLst>
              </a:tr>
              <a:tr h="515751">
                <a:tc>
                  <a:txBody>
                    <a:bodyPr/>
                    <a:lstStyle/>
                    <a:p>
                      <a:r>
                        <a:rPr lang="en-US" dirty="0" err="1" smtClean="0"/>
                        <a:t>Cannabidiol</a:t>
                      </a:r>
                      <a:endParaRPr lang="en-US" dirty="0"/>
                    </a:p>
                  </a:txBody>
                  <a:tcPr/>
                </a:tc>
                <a:tc>
                  <a:txBody>
                    <a:bodyPr/>
                    <a:lstStyle/>
                    <a:p>
                      <a:r>
                        <a:rPr lang="en-US" dirty="0" smtClean="0"/>
                        <a:t>I</a:t>
                      </a:r>
                      <a:endParaRPr lang="en-US" dirty="0"/>
                    </a:p>
                  </a:txBody>
                  <a:tcPr/>
                </a:tc>
                <a:tc>
                  <a:txBody>
                    <a:bodyPr/>
                    <a:lstStyle/>
                    <a:p>
                      <a:r>
                        <a:rPr lang="en-US" dirty="0" smtClean="0"/>
                        <a:t>39%</a:t>
                      </a:r>
                      <a:endParaRPr lang="en-US" dirty="0"/>
                    </a:p>
                  </a:txBody>
                  <a:tcPr/>
                </a:tc>
                <a:tc>
                  <a:txBody>
                    <a:bodyPr/>
                    <a:lstStyle/>
                    <a:p>
                      <a:r>
                        <a:rPr lang="en-US" dirty="0" smtClean="0"/>
                        <a:t>43%</a:t>
                      </a:r>
                      <a:endParaRPr lang="en-US" dirty="0"/>
                    </a:p>
                  </a:txBody>
                  <a:tcPr/>
                </a:tc>
                <a:extLst>
                  <a:ext uri="{0D108BD9-81ED-4DB2-BD59-A6C34878D82A}">
                    <a16:rowId xmlns:a16="http://schemas.microsoft.com/office/drawing/2014/main" val="787906971"/>
                  </a:ext>
                </a:extLst>
              </a:tr>
            </a:tbl>
          </a:graphicData>
        </a:graphic>
      </p:graphicFrame>
    </p:spTree>
    <p:extLst>
      <p:ext uri="{BB962C8B-B14F-4D97-AF65-F5344CB8AC3E}">
        <p14:creationId xmlns:p14="http://schemas.microsoft.com/office/powerpoint/2010/main" val="9801781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(and effective) Treatment Evolution Over a Decade</a:t>
            </a:r>
            <a:endParaRPr lang="en-US" dirty="0"/>
          </a:p>
        </p:txBody>
      </p:sp>
      <p:sp>
        <p:nvSpPr>
          <p:cNvPr id="3" name="Content Placeholder 2"/>
          <p:cNvSpPr>
            <a:spLocks noGrp="1"/>
          </p:cNvSpPr>
          <p:nvPr>
            <p:ph idx="1"/>
          </p:nvPr>
        </p:nvSpPr>
        <p:spPr>
          <a:xfrm>
            <a:off x="5414911" y="1561672"/>
            <a:ext cx="6089717" cy="4961675"/>
          </a:xfrm>
        </p:spPr>
        <p:txBody>
          <a:bodyPr/>
          <a:lstStyle/>
          <a:p>
            <a:r>
              <a:rPr lang="en-US" dirty="0" smtClean="0"/>
              <a:t>Consensus guidelines</a:t>
            </a:r>
          </a:p>
          <a:p>
            <a:pPr lvl="1"/>
            <a:r>
              <a:rPr lang="en-US" dirty="0" smtClean="0"/>
              <a:t>2022 International Consensus, </a:t>
            </a:r>
            <a:r>
              <a:rPr lang="en-US" dirty="0" err="1" smtClean="0"/>
              <a:t>Epilepsia</a:t>
            </a:r>
            <a:endParaRPr lang="en-US" dirty="0"/>
          </a:p>
        </p:txBody>
      </p:sp>
      <p:sp>
        <p:nvSpPr>
          <p:cNvPr id="4" name="Right Arrow 3"/>
          <p:cNvSpPr/>
          <p:nvPr/>
        </p:nvSpPr>
        <p:spPr>
          <a:xfrm>
            <a:off x="949356" y="1811203"/>
            <a:ext cx="4119513" cy="10652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51727" y="2112986"/>
            <a:ext cx="3129699" cy="461665"/>
          </a:xfrm>
          <a:prstGeom prst="rect">
            <a:avLst/>
          </a:prstGeom>
          <a:noFill/>
        </p:spPr>
        <p:txBody>
          <a:bodyPr wrap="square" rtlCol="0">
            <a:spAutoFit/>
          </a:bodyPr>
          <a:lstStyle/>
          <a:p>
            <a:r>
              <a:rPr lang="en-US" sz="2400" dirty="0" smtClean="0">
                <a:solidFill>
                  <a:schemeClr val="bg1"/>
                </a:solidFill>
              </a:rPr>
              <a:t>Evolution of EVIDENCE</a:t>
            </a:r>
            <a:endParaRPr lang="en-US" sz="2400" dirty="0">
              <a:solidFill>
                <a:schemeClr val="bg1"/>
              </a:solidFill>
            </a:endParaRPr>
          </a:p>
        </p:txBody>
      </p:sp>
      <p:pic>
        <p:nvPicPr>
          <p:cNvPr id="8" name="Picture 7"/>
          <p:cNvPicPr>
            <a:picLocks noChangeAspect="1"/>
          </p:cNvPicPr>
          <p:nvPr/>
        </p:nvPicPr>
        <p:blipFill>
          <a:blip r:embed="rId2"/>
          <a:stretch>
            <a:fillRect/>
          </a:stretch>
        </p:blipFill>
        <p:spPr>
          <a:xfrm>
            <a:off x="865688" y="2996947"/>
            <a:ext cx="5007798" cy="3828183"/>
          </a:xfrm>
          <a:prstGeom prst="rect">
            <a:avLst/>
          </a:prstGeom>
        </p:spPr>
      </p:pic>
      <p:pic>
        <p:nvPicPr>
          <p:cNvPr id="9" name="Picture 8"/>
          <p:cNvPicPr>
            <a:picLocks noChangeAspect="1"/>
          </p:cNvPicPr>
          <p:nvPr/>
        </p:nvPicPr>
        <p:blipFill>
          <a:blip r:embed="rId3"/>
          <a:stretch>
            <a:fillRect/>
          </a:stretch>
        </p:blipFill>
        <p:spPr>
          <a:xfrm>
            <a:off x="6040629" y="2416340"/>
            <a:ext cx="5973983" cy="1324387"/>
          </a:xfrm>
          <a:prstGeom prst="rect">
            <a:avLst/>
          </a:prstGeom>
        </p:spPr>
      </p:pic>
    </p:spTree>
    <p:extLst>
      <p:ext uri="{BB962C8B-B14F-4D97-AF65-F5344CB8AC3E}">
        <p14:creationId xmlns:p14="http://schemas.microsoft.com/office/powerpoint/2010/main" val="9517766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Evolution Over a Decade</a:t>
            </a:r>
            <a:endParaRPr lang="en-US" dirty="0"/>
          </a:p>
        </p:txBody>
      </p:sp>
      <p:sp>
        <p:nvSpPr>
          <p:cNvPr id="3" name="Content Placeholder 2"/>
          <p:cNvSpPr>
            <a:spLocks noGrp="1"/>
          </p:cNvSpPr>
          <p:nvPr>
            <p:ph idx="1"/>
          </p:nvPr>
        </p:nvSpPr>
        <p:spPr>
          <a:xfrm>
            <a:off x="5414911" y="1561672"/>
            <a:ext cx="6089717" cy="4961675"/>
          </a:xfrm>
        </p:spPr>
        <p:txBody>
          <a:bodyPr/>
          <a:lstStyle/>
          <a:p>
            <a:r>
              <a:rPr lang="en-US" dirty="0" smtClean="0"/>
              <a:t>Seizure Freedom (or at least significant reduction is possible)</a:t>
            </a:r>
            <a:endParaRPr lang="en-US" dirty="0"/>
          </a:p>
          <a:p>
            <a:pPr lvl="1"/>
            <a:r>
              <a:rPr lang="en-US" dirty="0" err="1" smtClean="0"/>
              <a:t>Stiripentol</a:t>
            </a:r>
            <a:r>
              <a:rPr lang="en-US" dirty="0" smtClean="0"/>
              <a:t> FDA approved 2018</a:t>
            </a:r>
          </a:p>
          <a:p>
            <a:pPr lvl="1"/>
            <a:r>
              <a:rPr lang="en-US" dirty="0" err="1" smtClean="0"/>
              <a:t>Cannabidiol</a:t>
            </a:r>
            <a:r>
              <a:rPr lang="en-US" dirty="0" smtClean="0"/>
              <a:t> FDA approved 2018</a:t>
            </a:r>
          </a:p>
          <a:p>
            <a:pPr lvl="1"/>
            <a:r>
              <a:rPr lang="en-US" dirty="0" err="1" smtClean="0"/>
              <a:t>Fenfluramine</a:t>
            </a:r>
            <a:r>
              <a:rPr lang="en-US" dirty="0" smtClean="0"/>
              <a:t> FDA approved 2020</a:t>
            </a:r>
          </a:p>
        </p:txBody>
      </p:sp>
      <p:sp>
        <p:nvSpPr>
          <p:cNvPr id="4" name="Right Arrow 3"/>
          <p:cNvSpPr/>
          <p:nvPr/>
        </p:nvSpPr>
        <p:spPr>
          <a:xfrm>
            <a:off x="964179" y="1792862"/>
            <a:ext cx="4119513" cy="10652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42653" y="2094645"/>
            <a:ext cx="3709821" cy="461665"/>
          </a:xfrm>
          <a:prstGeom prst="rect">
            <a:avLst/>
          </a:prstGeom>
          <a:noFill/>
        </p:spPr>
        <p:txBody>
          <a:bodyPr wrap="square" rtlCol="0">
            <a:spAutoFit/>
          </a:bodyPr>
          <a:lstStyle/>
          <a:p>
            <a:r>
              <a:rPr lang="en-US" sz="2400" dirty="0" smtClean="0">
                <a:solidFill>
                  <a:schemeClr val="bg1"/>
                </a:solidFill>
              </a:rPr>
              <a:t>Evolution of EXPECTATIONS</a:t>
            </a:r>
            <a:endParaRPr lang="en-US" sz="2400" dirty="0">
              <a:solidFill>
                <a:schemeClr val="bg1"/>
              </a:solidFill>
            </a:endParaRPr>
          </a:p>
        </p:txBody>
      </p:sp>
      <p:pic>
        <p:nvPicPr>
          <p:cNvPr id="6" name="Picture 5"/>
          <p:cNvPicPr>
            <a:picLocks noChangeAspect="1"/>
          </p:cNvPicPr>
          <p:nvPr/>
        </p:nvPicPr>
        <p:blipFill>
          <a:blip r:embed="rId2"/>
          <a:stretch>
            <a:fillRect/>
          </a:stretch>
        </p:blipFill>
        <p:spPr>
          <a:xfrm>
            <a:off x="350435" y="3036132"/>
            <a:ext cx="3464133" cy="3727232"/>
          </a:xfrm>
          <a:prstGeom prst="rect">
            <a:avLst/>
          </a:prstGeom>
        </p:spPr>
      </p:pic>
      <p:sp>
        <p:nvSpPr>
          <p:cNvPr id="7" name="TextBox 6"/>
          <p:cNvSpPr txBox="1"/>
          <p:nvPr/>
        </p:nvSpPr>
        <p:spPr>
          <a:xfrm>
            <a:off x="1492225" y="2734351"/>
            <a:ext cx="2626895" cy="400110"/>
          </a:xfrm>
          <a:prstGeom prst="rect">
            <a:avLst/>
          </a:prstGeom>
          <a:noFill/>
        </p:spPr>
        <p:txBody>
          <a:bodyPr wrap="square" rtlCol="0">
            <a:spAutoFit/>
          </a:bodyPr>
          <a:lstStyle/>
          <a:p>
            <a:r>
              <a:rPr lang="en-US" sz="2000" dirty="0" err="1" smtClean="0"/>
              <a:t>Stiripentol</a:t>
            </a:r>
            <a:endParaRPr lang="en-US" sz="2000" dirty="0"/>
          </a:p>
        </p:txBody>
      </p:sp>
      <p:sp>
        <p:nvSpPr>
          <p:cNvPr id="8" name="TextBox 7"/>
          <p:cNvSpPr txBox="1"/>
          <p:nvPr/>
        </p:nvSpPr>
        <p:spPr>
          <a:xfrm>
            <a:off x="6249389" y="4167920"/>
            <a:ext cx="3308684" cy="677108"/>
          </a:xfrm>
          <a:prstGeom prst="rect">
            <a:avLst/>
          </a:prstGeom>
          <a:noFill/>
        </p:spPr>
        <p:txBody>
          <a:bodyPr wrap="square" rtlCol="0">
            <a:spAutoFit/>
          </a:bodyPr>
          <a:lstStyle/>
          <a:p>
            <a:r>
              <a:rPr lang="en-US" sz="2000" dirty="0" err="1" smtClean="0"/>
              <a:t>Fenfluramine</a:t>
            </a:r>
            <a:r>
              <a:rPr lang="en-US" sz="2000" dirty="0"/>
              <a:t> </a:t>
            </a:r>
            <a:r>
              <a:rPr lang="en-US" sz="2000" dirty="0" smtClean="0"/>
              <a:t>&gt;75% Reduction </a:t>
            </a:r>
          </a:p>
          <a:p>
            <a:endParaRPr lang="en-US" dirty="0"/>
          </a:p>
        </p:txBody>
      </p:sp>
      <p:grpSp>
        <p:nvGrpSpPr>
          <p:cNvPr id="10" name="Group 9"/>
          <p:cNvGrpSpPr/>
          <p:nvPr/>
        </p:nvGrpSpPr>
        <p:grpSpPr>
          <a:xfrm>
            <a:off x="9238466" y="4283242"/>
            <a:ext cx="2589276" cy="2574758"/>
            <a:chOff x="5512905" y="1550504"/>
            <a:chExt cx="2816915" cy="3074504"/>
          </a:xfrm>
        </p:grpSpPr>
        <p:sp>
          <p:nvSpPr>
            <p:cNvPr id="11" name="Explosion 1 10"/>
            <p:cNvSpPr/>
            <p:nvPr/>
          </p:nvSpPr>
          <p:spPr bwMode="auto">
            <a:xfrm>
              <a:off x="5512905" y="1550504"/>
              <a:ext cx="2816915" cy="3074504"/>
            </a:xfrm>
            <a:prstGeom prst="irregularSeal1">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a:solidFill>
                  <a:srgbClr val="FFFFFF"/>
                </a:solidFill>
                <a:latin typeface="Verdana" pitchFamily="34" charset="0"/>
              </a:endParaRPr>
            </a:p>
          </p:txBody>
        </p:sp>
        <p:sp>
          <p:nvSpPr>
            <p:cNvPr id="12" name="TextBox 11"/>
            <p:cNvSpPr txBox="1"/>
            <p:nvPr/>
          </p:nvSpPr>
          <p:spPr>
            <a:xfrm>
              <a:off x="6060454" y="2326608"/>
              <a:ext cx="1454346" cy="1469148"/>
            </a:xfrm>
            <a:prstGeom prst="rect">
              <a:avLst/>
            </a:prstGeom>
            <a:noFill/>
          </p:spPr>
          <p:txBody>
            <a:bodyPr wrap="square" rtlCol="0">
              <a:spAutoFit/>
            </a:bodyPr>
            <a:lstStyle/>
            <a:p>
              <a:pPr algn="ctr"/>
              <a:r>
                <a:rPr lang="en-US" sz="3600" dirty="0">
                  <a:solidFill>
                    <a:srgbClr val="003F62"/>
                  </a:solidFill>
                  <a:latin typeface="Arial"/>
                </a:rPr>
                <a:t>25%</a:t>
              </a:r>
            </a:p>
            <a:p>
              <a:pPr algn="ctr"/>
              <a:r>
                <a:rPr lang="en-US" sz="1600" dirty="0">
                  <a:solidFill>
                    <a:srgbClr val="003F62"/>
                  </a:solidFill>
                  <a:latin typeface="Arial"/>
                </a:rPr>
                <a:t>With 0-1 seizure</a:t>
              </a:r>
            </a:p>
          </p:txBody>
        </p:sp>
      </p:grpSp>
      <p:sp>
        <p:nvSpPr>
          <p:cNvPr id="13" name="Rectangle 12"/>
          <p:cNvSpPr/>
          <p:nvPr/>
        </p:nvSpPr>
        <p:spPr>
          <a:xfrm>
            <a:off x="7458412" y="5149516"/>
            <a:ext cx="445319" cy="13738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flipV="1">
            <a:off x="8208005" y="6477628"/>
            <a:ext cx="50352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7383105" y="4780184"/>
            <a:ext cx="638841" cy="369332"/>
          </a:xfrm>
          <a:prstGeom prst="rect">
            <a:avLst/>
          </a:prstGeom>
          <a:noFill/>
        </p:spPr>
        <p:txBody>
          <a:bodyPr wrap="square" rtlCol="0">
            <a:spAutoFit/>
          </a:bodyPr>
          <a:lstStyle/>
          <a:p>
            <a:r>
              <a:rPr lang="en-US" dirty="0" smtClean="0"/>
              <a:t>57%</a:t>
            </a:r>
            <a:endParaRPr lang="en-US" dirty="0"/>
          </a:p>
        </p:txBody>
      </p:sp>
      <p:sp>
        <p:nvSpPr>
          <p:cNvPr id="16" name="TextBox 15"/>
          <p:cNvSpPr txBox="1"/>
          <p:nvPr/>
        </p:nvSpPr>
        <p:spPr>
          <a:xfrm>
            <a:off x="8109788" y="6108296"/>
            <a:ext cx="707347" cy="369332"/>
          </a:xfrm>
          <a:prstGeom prst="rect">
            <a:avLst/>
          </a:prstGeom>
          <a:noFill/>
        </p:spPr>
        <p:txBody>
          <a:bodyPr wrap="square" rtlCol="0">
            <a:spAutoFit/>
          </a:bodyPr>
          <a:lstStyle/>
          <a:p>
            <a:r>
              <a:rPr lang="en-US" dirty="0" smtClean="0"/>
              <a:t>2.6%</a:t>
            </a:r>
            <a:endParaRPr lang="en-US" dirty="0"/>
          </a:p>
        </p:txBody>
      </p:sp>
    </p:spTree>
    <p:extLst>
      <p:ext uri="{BB962C8B-B14F-4D97-AF65-F5344CB8AC3E}">
        <p14:creationId xmlns:p14="http://schemas.microsoft.com/office/powerpoint/2010/main" val="16302998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Evolution Over a Decade</a:t>
            </a:r>
            <a:endParaRPr lang="en-US" dirty="0"/>
          </a:p>
        </p:txBody>
      </p:sp>
      <p:sp>
        <p:nvSpPr>
          <p:cNvPr id="3" name="Content Placeholder 2"/>
          <p:cNvSpPr>
            <a:spLocks noGrp="1"/>
          </p:cNvSpPr>
          <p:nvPr>
            <p:ph idx="1"/>
          </p:nvPr>
        </p:nvSpPr>
        <p:spPr>
          <a:xfrm>
            <a:off x="253364" y="3191098"/>
            <a:ext cx="5076625" cy="4961675"/>
          </a:xfrm>
        </p:spPr>
        <p:txBody>
          <a:bodyPr/>
          <a:lstStyle/>
          <a:p>
            <a:r>
              <a:rPr lang="en-US" dirty="0" smtClean="0"/>
              <a:t>Epilepsy is more than seizures</a:t>
            </a:r>
          </a:p>
          <a:p>
            <a:r>
              <a:rPr lang="en-US" dirty="0" smtClean="0"/>
              <a:t>Other symptoms impact patient and caregiver QOL</a:t>
            </a:r>
          </a:p>
          <a:p>
            <a:r>
              <a:rPr lang="en-US" dirty="0" smtClean="0"/>
              <a:t>In the setting of better seizure control, other symptoms rise to the top of concern</a:t>
            </a:r>
          </a:p>
        </p:txBody>
      </p:sp>
      <p:sp>
        <p:nvSpPr>
          <p:cNvPr id="4" name="Right Arrow 3"/>
          <p:cNvSpPr/>
          <p:nvPr/>
        </p:nvSpPr>
        <p:spPr>
          <a:xfrm>
            <a:off x="964179" y="1792862"/>
            <a:ext cx="4119513" cy="10652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42653" y="2094645"/>
            <a:ext cx="3709821" cy="461665"/>
          </a:xfrm>
          <a:prstGeom prst="rect">
            <a:avLst/>
          </a:prstGeom>
          <a:noFill/>
        </p:spPr>
        <p:txBody>
          <a:bodyPr wrap="square" rtlCol="0">
            <a:spAutoFit/>
          </a:bodyPr>
          <a:lstStyle/>
          <a:p>
            <a:r>
              <a:rPr lang="en-US" sz="2400" dirty="0" smtClean="0">
                <a:solidFill>
                  <a:schemeClr val="bg1"/>
                </a:solidFill>
              </a:rPr>
              <a:t>Evolution of EXPECTATIONS</a:t>
            </a:r>
            <a:endParaRPr lang="en-US" sz="2400" dirty="0">
              <a:solidFill>
                <a:schemeClr val="bg1"/>
              </a:solidFill>
            </a:endParaRPr>
          </a:p>
        </p:txBody>
      </p:sp>
      <p:pic>
        <p:nvPicPr>
          <p:cNvPr id="9" name="Picture 8"/>
          <p:cNvPicPr>
            <a:picLocks noChangeAspect="1"/>
          </p:cNvPicPr>
          <p:nvPr/>
        </p:nvPicPr>
        <p:blipFill>
          <a:blip r:embed="rId2"/>
          <a:stretch>
            <a:fillRect/>
          </a:stretch>
        </p:blipFill>
        <p:spPr>
          <a:xfrm>
            <a:off x="5490369" y="1792862"/>
            <a:ext cx="6446473" cy="4663766"/>
          </a:xfrm>
          <a:prstGeom prst="rect">
            <a:avLst/>
          </a:prstGeom>
        </p:spPr>
      </p:pic>
    </p:spTree>
    <p:extLst>
      <p:ext uri="{BB962C8B-B14F-4D97-AF65-F5344CB8AC3E}">
        <p14:creationId xmlns:p14="http://schemas.microsoft.com/office/powerpoint/2010/main" val="17597000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DEE Treatment/Prognosis Lifecycle</a:t>
            </a:r>
            <a:endParaRPr lang="en-US" dirty="0"/>
          </a:p>
        </p:txBody>
      </p:sp>
      <p:sp>
        <p:nvSpPr>
          <p:cNvPr id="3" name="TextBox 2"/>
          <p:cNvSpPr txBox="1"/>
          <p:nvPr/>
        </p:nvSpPr>
        <p:spPr>
          <a:xfrm>
            <a:off x="3958814" y="2011681"/>
            <a:ext cx="3797450" cy="369332"/>
          </a:xfrm>
          <a:prstGeom prst="rect">
            <a:avLst/>
          </a:prstGeom>
          <a:noFill/>
        </p:spPr>
        <p:txBody>
          <a:bodyPr wrap="square" rtlCol="0">
            <a:spAutoFit/>
          </a:bodyPr>
          <a:lstStyle/>
          <a:p>
            <a:r>
              <a:rPr lang="en-US" dirty="0" smtClean="0"/>
              <a:t>Increased Awareness/Diagnosis</a:t>
            </a:r>
            <a:endParaRPr lang="en-US" dirty="0"/>
          </a:p>
        </p:txBody>
      </p:sp>
      <p:sp>
        <p:nvSpPr>
          <p:cNvPr id="4" name="TextBox 3"/>
          <p:cNvSpPr txBox="1"/>
          <p:nvPr/>
        </p:nvSpPr>
        <p:spPr>
          <a:xfrm>
            <a:off x="7327750" y="3303422"/>
            <a:ext cx="3797450" cy="369332"/>
          </a:xfrm>
          <a:prstGeom prst="rect">
            <a:avLst/>
          </a:prstGeom>
          <a:noFill/>
        </p:spPr>
        <p:txBody>
          <a:bodyPr wrap="square" rtlCol="0">
            <a:spAutoFit/>
          </a:bodyPr>
          <a:lstStyle/>
          <a:p>
            <a:r>
              <a:rPr lang="en-US" dirty="0" smtClean="0"/>
              <a:t>Earlier Diagnosis</a:t>
            </a:r>
            <a:endParaRPr lang="en-US" dirty="0"/>
          </a:p>
        </p:txBody>
      </p:sp>
      <p:sp>
        <p:nvSpPr>
          <p:cNvPr id="5" name="TextBox 4"/>
          <p:cNvSpPr txBox="1"/>
          <p:nvPr/>
        </p:nvSpPr>
        <p:spPr>
          <a:xfrm>
            <a:off x="5074024" y="4960560"/>
            <a:ext cx="3797450" cy="369332"/>
          </a:xfrm>
          <a:prstGeom prst="rect">
            <a:avLst/>
          </a:prstGeom>
          <a:noFill/>
        </p:spPr>
        <p:txBody>
          <a:bodyPr wrap="square" rtlCol="0">
            <a:spAutoFit/>
          </a:bodyPr>
          <a:lstStyle/>
          <a:p>
            <a:r>
              <a:rPr lang="en-US" dirty="0" smtClean="0"/>
              <a:t>Effective Therapies</a:t>
            </a:r>
            <a:endParaRPr lang="en-US" dirty="0"/>
          </a:p>
        </p:txBody>
      </p:sp>
      <p:sp>
        <p:nvSpPr>
          <p:cNvPr id="6" name="TextBox 5"/>
          <p:cNvSpPr txBox="1"/>
          <p:nvPr/>
        </p:nvSpPr>
        <p:spPr>
          <a:xfrm>
            <a:off x="2385222" y="5016552"/>
            <a:ext cx="3797450" cy="369332"/>
          </a:xfrm>
          <a:prstGeom prst="rect">
            <a:avLst/>
          </a:prstGeom>
          <a:noFill/>
        </p:spPr>
        <p:txBody>
          <a:bodyPr wrap="square" rtlCol="0">
            <a:spAutoFit/>
          </a:bodyPr>
          <a:lstStyle/>
          <a:p>
            <a:r>
              <a:rPr lang="en-US" dirty="0" smtClean="0"/>
              <a:t>Earlier Treatment</a:t>
            </a:r>
            <a:endParaRPr lang="en-US" dirty="0"/>
          </a:p>
        </p:txBody>
      </p:sp>
      <p:sp>
        <p:nvSpPr>
          <p:cNvPr id="7" name="TextBox 6"/>
          <p:cNvSpPr txBox="1"/>
          <p:nvPr/>
        </p:nvSpPr>
        <p:spPr>
          <a:xfrm>
            <a:off x="1583167" y="2945888"/>
            <a:ext cx="1891554" cy="369332"/>
          </a:xfrm>
          <a:prstGeom prst="rect">
            <a:avLst/>
          </a:prstGeom>
          <a:noFill/>
        </p:spPr>
        <p:txBody>
          <a:bodyPr wrap="square" rtlCol="0">
            <a:spAutoFit/>
          </a:bodyPr>
          <a:lstStyle/>
          <a:p>
            <a:r>
              <a:rPr lang="en-US" dirty="0" smtClean="0"/>
              <a:t>New Expectations</a:t>
            </a:r>
            <a:endParaRPr lang="en-US" dirty="0"/>
          </a:p>
        </p:txBody>
      </p:sp>
      <p:sp>
        <p:nvSpPr>
          <p:cNvPr id="8" name="Curved Down Arrow 7"/>
          <p:cNvSpPr/>
          <p:nvPr/>
        </p:nvSpPr>
        <p:spPr>
          <a:xfrm rot="3330127">
            <a:off x="7060951" y="1873299"/>
            <a:ext cx="1796527" cy="9792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Down Arrow 8"/>
          <p:cNvSpPr/>
          <p:nvPr/>
        </p:nvSpPr>
        <p:spPr>
          <a:xfrm rot="7989225">
            <a:off x="6969664" y="4245092"/>
            <a:ext cx="1796527" cy="9792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urved Down Arrow 9"/>
          <p:cNvSpPr/>
          <p:nvPr/>
        </p:nvSpPr>
        <p:spPr>
          <a:xfrm rot="10999553">
            <a:off x="3385684" y="5455158"/>
            <a:ext cx="1796527" cy="9792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urved Down Arrow 10"/>
          <p:cNvSpPr/>
          <p:nvPr/>
        </p:nvSpPr>
        <p:spPr>
          <a:xfrm rot="15266335">
            <a:off x="1710049" y="3732922"/>
            <a:ext cx="1796527" cy="9792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Curved Down Arrow 11"/>
          <p:cNvSpPr/>
          <p:nvPr/>
        </p:nvSpPr>
        <p:spPr>
          <a:xfrm rot="19257846">
            <a:off x="2422678" y="1517250"/>
            <a:ext cx="1796527" cy="9792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18563881"/>
      </p:ext>
    </p:extLst>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199382" y="3897865"/>
            <a:ext cx="9144000" cy="2387600"/>
          </a:xfrm>
        </p:spPr>
        <p:txBody>
          <a:bodyPr/>
          <a:lstStyle/>
          <a:p>
            <a:r>
              <a:rPr lang="en-US" dirty="0" smtClean="0"/>
              <a:t>Is there opportunity to alter the course?</a:t>
            </a:r>
            <a:endParaRPr lang="en-US" dirty="0"/>
          </a:p>
        </p:txBody>
      </p:sp>
      <p:sp>
        <p:nvSpPr>
          <p:cNvPr id="5" name="Right Arrow 4"/>
          <p:cNvSpPr/>
          <p:nvPr/>
        </p:nvSpPr>
        <p:spPr>
          <a:xfrm rot="2756149">
            <a:off x="-629638" y="4478318"/>
            <a:ext cx="5378823" cy="527125"/>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rot="19286284">
            <a:off x="2609319" y="3335475"/>
            <a:ext cx="3324113" cy="503200"/>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Block Arc 7"/>
          <p:cNvSpPr/>
          <p:nvPr/>
        </p:nvSpPr>
        <p:spPr>
          <a:xfrm rot="11916657">
            <a:off x="1199926" y="3711093"/>
            <a:ext cx="2092628" cy="964410"/>
          </a:xfrm>
          <a:prstGeom prst="blockArc">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10376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Illustrative Cases</a:t>
            </a:r>
            <a:endParaRPr lang="en-US" dirty="0"/>
          </a:p>
        </p:txBody>
      </p:sp>
      <p:pic>
        <p:nvPicPr>
          <p:cNvPr id="5" name="Picture 4"/>
          <p:cNvPicPr>
            <a:picLocks noChangeAspect="1"/>
          </p:cNvPicPr>
          <p:nvPr/>
        </p:nvPicPr>
        <p:blipFill>
          <a:blip r:embed="rId2"/>
          <a:stretch>
            <a:fillRect/>
          </a:stretch>
        </p:blipFill>
        <p:spPr>
          <a:xfrm>
            <a:off x="279937" y="2062847"/>
            <a:ext cx="7391727" cy="4144315"/>
          </a:xfrm>
          <a:prstGeom prst="rect">
            <a:avLst/>
          </a:prstGeom>
        </p:spPr>
      </p:pic>
      <p:sp>
        <p:nvSpPr>
          <p:cNvPr id="3" name="TextBox 2"/>
          <p:cNvSpPr txBox="1"/>
          <p:nvPr/>
        </p:nvSpPr>
        <p:spPr>
          <a:xfrm>
            <a:off x="7921214" y="3227063"/>
            <a:ext cx="4270786" cy="2246769"/>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Better seizure control is helpful</a:t>
            </a:r>
          </a:p>
          <a:p>
            <a:pPr marL="285750" indent="-285750">
              <a:buFont typeface="Arial" panose="020B0604020202020204" pitchFamily="34" charset="0"/>
              <a:buChar char="•"/>
            </a:pPr>
            <a:r>
              <a:rPr lang="en-US" sz="2800" dirty="0" smtClean="0"/>
              <a:t>Can we move the needle further</a:t>
            </a:r>
          </a:p>
          <a:p>
            <a:pPr marL="285750" indent="-285750">
              <a:buFont typeface="Arial" panose="020B0604020202020204" pitchFamily="34" charset="0"/>
              <a:buChar char="•"/>
            </a:pPr>
            <a:r>
              <a:rPr lang="en-US" sz="2800" dirty="0" smtClean="0"/>
              <a:t>Timing and Treatment</a:t>
            </a:r>
            <a:endParaRPr lang="en-US" sz="2800" dirty="0"/>
          </a:p>
        </p:txBody>
      </p:sp>
      <p:cxnSp>
        <p:nvCxnSpPr>
          <p:cNvPr id="6" name="Straight Connector 5"/>
          <p:cNvCxnSpPr/>
          <p:nvPr/>
        </p:nvCxnSpPr>
        <p:spPr>
          <a:xfrm flipV="1">
            <a:off x="3055172" y="4389120"/>
            <a:ext cx="1108037" cy="100046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163209" y="4389120"/>
            <a:ext cx="139849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657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140117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417B8EF4-0999-D763-B398-EE635652D880}"/>
              </a:ext>
            </a:extLst>
          </p:cNvPr>
          <p:cNvGrpSpPr/>
          <p:nvPr/>
        </p:nvGrpSpPr>
        <p:grpSpPr>
          <a:xfrm>
            <a:off x="112016" y="2445967"/>
            <a:ext cx="5366832" cy="3945502"/>
            <a:chOff x="10660072" y="7452154"/>
            <a:chExt cx="4838409" cy="3557023"/>
          </a:xfrm>
        </p:grpSpPr>
        <p:pic>
          <p:nvPicPr>
            <p:cNvPr id="4" name="Picture 3" descr="Chart, scatter chart&#10;&#10;Description automatically generated">
              <a:extLst>
                <a:ext uri="{FF2B5EF4-FFF2-40B4-BE49-F238E27FC236}">
                  <a16:creationId xmlns:a16="http://schemas.microsoft.com/office/drawing/2014/main" id="{8C7E498B-3CF7-34A1-95D4-D863EA3F65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3769" y="7452154"/>
              <a:ext cx="4572009" cy="3557023"/>
            </a:xfrm>
            <a:prstGeom prst="rect">
              <a:avLst/>
            </a:prstGeom>
          </p:spPr>
        </p:pic>
        <p:grpSp>
          <p:nvGrpSpPr>
            <p:cNvPr id="5" name="Group 4">
              <a:extLst>
                <a:ext uri="{FF2B5EF4-FFF2-40B4-BE49-F238E27FC236}">
                  <a16:creationId xmlns:a16="http://schemas.microsoft.com/office/drawing/2014/main" id="{10707640-2FA6-BCE6-9FFA-29870698E4A1}"/>
                </a:ext>
              </a:extLst>
            </p:cNvPr>
            <p:cNvGrpSpPr/>
            <p:nvPr/>
          </p:nvGrpSpPr>
          <p:grpSpPr>
            <a:xfrm>
              <a:off x="10660072" y="7617952"/>
              <a:ext cx="4838409" cy="3312798"/>
              <a:chOff x="19513031" y="22399483"/>
              <a:chExt cx="6265504" cy="4289914"/>
            </a:xfrm>
          </p:grpSpPr>
          <p:grpSp>
            <p:nvGrpSpPr>
              <p:cNvPr id="12" name="Group 11">
                <a:extLst>
                  <a:ext uri="{FF2B5EF4-FFF2-40B4-BE49-F238E27FC236}">
                    <a16:creationId xmlns:a16="http://schemas.microsoft.com/office/drawing/2014/main" id="{35EFAD66-4E4E-3FCF-CF9E-74581C4E8232}"/>
                  </a:ext>
                </a:extLst>
              </p:cNvPr>
              <p:cNvGrpSpPr/>
              <p:nvPr/>
            </p:nvGrpSpPr>
            <p:grpSpPr>
              <a:xfrm>
                <a:off x="19513031" y="22399483"/>
                <a:ext cx="6137158" cy="4289914"/>
                <a:chOff x="19513031" y="22399483"/>
                <a:chExt cx="6137158" cy="4289914"/>
              </a:xfrm>
            </p:grpSpPr>
            <p:grpSp>
              <p:nvGrpSpPr>
                <p:cNvPr id="17" name="Group 16">
                  <a:extLst>
                    <a:ext uri="{FF2B5EF4-FFF2-40B4-BE49-F238E27FC236}">
                      <a16:creationId xmlns:a16="http://schemas.microsoft.com/office/drawing/2014/main" id="{F6E139EA-B732-6581-B21C-2AFD5BF0DD76}"/>
                    </a:ext>
                  </a:extLst>
                </p:cNvPr>
                <p:cNvGrpSpPr/>
                <p:nvPr/>
              </p:nvGrpSpPr>
              <p:grpSpPr>
                <a:xfrm>
                  <a:off x="19513031" y="22399483"/>
                  <a:ext cx="6137158" cy="4289914"/>
                  <a:chOff x="19513031" y="22399483"/>
                  <a:chExt cx="6137158" cy="4289914"/>
                </a:xfrm>
              </p:grpSpPr>
              <p:grpSp>
                <p:nvGrpSpPr>
                  <p:cNvPr id="19" name="Group 18">
                    <a:extLst>
                      <a:ext uri="{FF2B5EF4-FFF2-40B4-BE49-F238E27FC236}">
                        <a16:creationId xmlns:a16="http://schemas.microsoft.com/office/drawing/2014/main" id="{E596D8A0-61DF-8C2D-A868-990A08CAA212}"/>
                      </a:ext>
                    </a:extLst>
                  </p:cNvPr>
                  <p:cNvGrpSpPr/>
                  <p:nvPr/>
                </p:nvGrpSpPr>
                <p:grpSpPr>
                  <a:xfrm>
                    <a:off x="19513031" y="22678509"/>
                    <a:ext cx="4544825" cy="4010888"/>
                    <a:chOff x="19398731" y="22678509"/>
                    <a:chExt cx="4544825" cy="4010888"/>
                  </a:xfrm>
                </p:grpSpPr>
                <p:sp>
                  <p:nvSpPr>
                    <p:cNvPr id="33" name="TextBox 32">
                      <a:extLst>
                        <a:ext uri="{FF2B5EF4-FFF2-40B4-BE49-F238E27FC236}">
                          <a16:creationId xmlns:a16="http://schemas.microsoft.com/office/drawing/2014/main" id="{DD16F8AC-B22A-DF4E-6A50-F795429BA04E}"/>
                        </a:ext>
                      </a:extLst>
                    </p:cNvPr>
                    <p:cNvSpPr txBox="1"/>
                    <p:nvPr/>
                  </p:nvSpPr>
                  <p:spPr>
                    <a:xfrm>
                      <a:off x="21564262" y="26330697"/>
                      <a:ext cx="2379294" cy="358700"/>
                    </a:xfrm>
                    <a:prstGeom prst="rect">
                      <a:avLst/>
                    </a:prstGeom>
                    <a:solidFill>
                      <a:sysClr val="window" lastClr="FFFFFF"/>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Chronological age (Y:M)</a:t>
                      </a:r>
                    </a:p>
                  </p:txBody>
                </p:sp>
                <p:sp>
                  <p:nvSpPr>
                    <p:cNvPr id="34" name="TextBox 33">
                      <a:extLst>
                        <a:ext uri="{FF2B5EF4-FFF2-40B4-BE49-F238E27FC236}">
                          <a16:creationId xmlns:a16="http://schemas.microsoft.com/office/drawing/2014/main" id="{E6420B50-6E20-EE1C-2F2B-A685A9877B11}"/>
                        </a:ext>
                      </a:extLst>
                    </p:cNvPr>
                    <p:cNvSpPr txBox="1"/>
                    <p:nvPr/>
                  </p:nvSpPr>
                  <p:spPr>
                    <a:xfrm rot="16200000">
                      <a:off x="18047134" y="24030106"/>
                      <a:ext cx="3061894" cy="358700"/>
                    </a:xfrm>
                    <a:prstGeom prst="rect">
                      <a:avLst/>
                    </a:prstGeom>
                    <a:solidFill>
                      <a:sysClr val="window" lastClr="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Age equivalent (Y:M)</a:t>
                      </a:r>
                    </a:p>
                  </p:txBody>
                </p:sp>
              </p:grpSp>
              <p:sp>
                <p:nvSpPr>
                  <p:cNvPr id="20" name="TextBox 19">
                    <a:extLst>
                      <a:ext uri="{FF2B5EF4-FFF2-40B4-BE49-F238E27FC236}">
                        <a16:creationId xmlns:a16="http://schemas.microsoft.com/office/drawing/2014/main" id="{985CE7CA-AB5A-C18A-D08D-3BBA5397D15B}"/>
                      </a:ext>
                    </a:extLst>
                  </p:cNvPr>
                  <p:cNvSpPr txBox="1"/>
                  <p:nvPr/>
                </p:nvSpPr>
                <p:spPr>
                  <a:xfrm>
                    <a:off x="20338653" y="22399483"/>
                    <a:ext cx="2883587" cy="916678"/>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black"/>
                        </a:solidFill>
                        <a:effectLst/>
                        <a:uLnTx/>
                        <a:uFillTx/>
                      </a:rPr>
                      <a:t>Baseline Vineland-III ABC DQ (%)</a:t>
                    </a:r>
                  </a:p>
                  <a:p>
                    <a:pPr marL="92075" marR="0" lvl="0" indent="0" defTabSz="582613"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n		52</a:t>
                    </a:r>
                  </a:p>
                  <a:p>
                    <a:pPr marL="92075" marR="0" lvl="0" indent="0" defTabSz="582613"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Mean (SD)	62.2 (21.4)</a:t>
                    </a:r>
                  </a:p>
                  <a:p>
                    <a:pPr marL="92075" marR="0" lvl="0" indent="0" defTabSz="582613"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Median (range)	55.4 (36–153)</a:t>
                    </a:r>
                  </a:p>
                </p:txBody>
              </p:sp>
              <p:grpSp>
                <p:nvGrpSpPr>
                  <p:cNvPr id="21" name="Group 20">
                    <a:extLst>
                      <a:ext uri="{FF2B5EF4-FFF2-40B4-BE49-F238E27FC236}">
                        <a16:creationId xmlns:a16="http://schemas.microsoft.com/office/drawing/2014/main" id="{7430AC5D-4460-67FA-FD2C-EF9D7F6F8156}"/>
                      </a:ext>
                    </a:extLst>
                  </p:cNvPr>
                  <p:cNvGrpSpPr/>
                  <p:nvPr/>
                </p:nvGrpSpPr>
                <p:grpSpPr>
                  <a:xfrm>
                    <a:off x="20044949" y="26143691"/>
                    <a:ext cx="5605240" cy="259061"/>
                    <a:chOff x="20044949" y="26143691"/>
                    <a:chExt cx="5605240" cy="259061"/>
                  </a:xfrm>
                </p:grpSpPr>
                <p:sp>
                  <p:nvSpPr>
                    <p:cNvPr id="28" name="TextBox 27">
                      <a:extLst>
                        <a:ext uri="{FF2B5EF4-FFF2-40B4-BE49-F238E27FC236}">
                          <a16:creationId xmlns:a16="http://schemas.microsoft.com/office/drawing/2014/main" id="{7AC342D3-2E4E-DEC8-4E34-391B973060E2}"/>
                        </a:ext>
                      </a:extLst>
                    </p:cNvPr>
                    <p:cNvSpPr txBox="1"/>
                    <p:nvPr/>
                  </p:nvSpPr>
                  <p:spPr>
                    <a:xfrm>
                      <a:off x="20044949" y="26143691"/>
                      <a:ext cx="322487" cy="259061"/>
                    </a:xfrm>
                    <a:prstGeom prst="rect">
                      <a:avLst/>
                    </a:prstGeom>
                    <a:solidFill>
                      <a:sysClr val="window" lastClr="FFFFFF"/>
                    </a:solidFill>
                  </p:spPr>
                  <p:txBody>
                    <a:bodyPr wrap="none" lIns="36000" tIns="0" r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cs typeface="Arial" panose="020B0604020202020204" pitchFamily="34" charset="0"/>
                        </a:rPr>
                        <a:t>0:0</a:t>
                      </a:r>
                    </a:p>
                  </p:txBody>
                </p:sp>
                <p:sp>
                  <p:nvSpPr>
                    <p:cNvPr id="29" name="TextBox 28">
                      <a:extLst>
                        <a:ext uri="{FF2B5EF4-FFF2-40B4-BE49-F238E27FC236}">
                          <a16:creationId xmlns:a16="http://schemas.microsoft.com/office/drawing/2014/main" id="{243308CC-1A42-B331-9A7D-6F0FC3964DFA}"/>
                        </a:ext>
                      </a:extLst>
                    </p:cNvPr>
                    <p:cNvSpPr txBox="1"/>
                    <p:nvPr/>
                  </p:nvSpPr>
                  <p:spPr>
                    <a:xfrm>
                      <a:off x="21365638" y="26143691"/>
                      <a:ext cx="322487" cy="259061"/>
                    </a:xfrm>
                    <a:prstGeom prst="rect">
                      <a:avLst/>
                    </a:prstGeom>
                    <a:solidFill>
                      <a:sysClr val="window" lastClr="FFFFFF"/>
                    </a:solidFill>
                  </p:spPr>
                  <p:txBody>
                    <a:bodyPr wrap="none" lIns="36000" tIns="0" r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cs typeface="Arial" panose="020B0604020202020204" pitchFamily="34" charset="0"/>
                        </a:rPr>
                        <a:t>1:9</a:t>
                      </a:r>
                    </a:p>
                  </p:txBody>
                </p:sp>
                <p:sp>
                  <p:nvSpPr>
                    <p:cNvPr id="30" name="TextBox 29">
                      <a:extLst>
                        <a:ext uri="{FF2B5EF4-FFF2-40B4-BE49-F238E27FC236}">
                          <a16:creationId xmlns:a16="http://schemas.microsoft.com/office/drawing/2014/main" id="{9B01B8AB-9604-8639-7282-E98CEA32EAA2}"/>
                        </a:ext>
                      </a:extLst>
                    </p:cNvPr>
                    <p:cNvSpPr txBox="1"/>
                    <p:nvPr/>
                  </p:nvSpPr>
                  <p:spPr>
                    <a:xfrm>
                      <a:off x="22686325" y="26143691"/>
                      <a:ext cx="322487" cy="259061"/>
                    </a:xfrm>
                    <a:prstGeom prst="rect">
                      <a:avLst/>
                    </a:prstGeom>
                    <a:solidFill>
                      <a:sysClr val="window" lastClr="FFFFFF"/>
                    </a:solidFill>
                  </p:spPr>
                  <p:txBody>
                    <a:bodyPr wrap="none" lIns="36000" tIns="0" r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cs typeface="Arial" panose="020B0604020202020204" pitchFamily="34" charset="0"/>
                        </a:rPr>
                        <a:t>3:6</a:t>
                      </a:r>
                    </a:p>
                  </p:txBody>
                </p:sp>
                <p:sp>
                  <p:nvSpPr>
                    <p:cNvPr id="31" name="TextBox 30">
                      <a:extLst>
                        <a:ext uri="{FF2B5EF4-FFF2-40B4-BE49-F238E27FC236}">
                          <a16:creationId xmlns:a16="http://schemas.microsoft.com/office/drawing/2014/main" id="{B92C2AC1-EAF0-8A90-20F8-81B939A248C5}"/>
                        </a:ext>
                      </a:extLst>
                    </p:cNvPr>
                    <p:cNvSpPr txBox="1"/>
                    <p:nvPr/>
                  </p:nvSpPr>
                  <p:spPr>
                    <a:xfrm>
                      <a:off x="24007015" y="26143691"/>
                      <a:ext cx="322487" cy="259061"/>
                    </a:xfrm>
                    <a:prstGeom prst="rect">
                      <a:avLst/>
                    </a:prstGeom>
                    <a:solidFill>
                      <a:sysClr val="window" lastClr="FFFFFF"/>
                    </a:solidFill>
                  </p:spPr>
                  <p:txBody>
                    <a:bodyPr wrap="none" lIns="36000" tIns="0" r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cs typeface="Arial" panose="020B0604020202020204" pitchFamily="34" charset="0"/>
                        </a:rPr>
                        <a:t>5:3</a:t>
                      </a:r>
                    </a:p>
                  </p:txBody>
                </p:sp>
                <p:sp>
                  <p:nvSpPr>
                    <p:cNvPr id="32" name="TextBox 31">
                      <a:extLst>
                        <a:ext uri="{FF2B5EF4-FFF2-40B4-BE49-F238E27FC236}">
                          <a16:creationId xmlns:a16="http://schemas.microsoft.com/office/drawing/2014/main" id="{6B51D6EE-0AB5-F35D-9BFC-26CBD9C02FC2}"/>
                        </a:ext>
                      </a:extLst>
                    </p:cNvPr>
                    <p:cNvSpPr txBox="1"/>
                    <p:nvPr/>
                  </p:nvSpPr>
                  <p:spPr>
                    <a:xfrm>
                      <a:off x="25327702" y="26143691"/>
                      <a:ext cx="322487" cy="259061"/>
                    </a:xfrm>
                    <a:prstGeom prst="rect">
                      <a:avLst/>
                    </a:prstGeom>
                    <a:solidFill>
                      <a:sysClr val="window" lastClr="FFFFFF"/>
                    </a:solidFill>
                  </p:spPr>
                  <p:txBody>
                    <a:bodyPr wrap="none" lIns="36000" tIns="0" r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cs typeface="Arial" panose="020B0604020202020204" pitchFamily="34" charset="0"/>
                        </a:rPr>
                        <a:t>7:0</a:t>
                      </a:r>
                    </a:p>
                  </p:txBody>
                </p:sp>
              </p:grpSp>
              <p:grpSp>
                <p:nvGrpSpPr>
                  <p:cNvPr id="22" name="Group 21">
                    <a:extLst>
                      <a:ext uri="{FF2B5EF4-FFF2-40B4-BE49-F238E27FC236}">
                        <a16:creationId xmlns:a16="http://schemas.microsoft.com/office/drawing/2014/main" id="{EBBC0951-BB90-6E50-02C3-0EAE05EEA3FC}"/>
                      </a:ext>
                    </a:extLst>
                  </p:cNvPr>
                  <p:cNvGrpSpPr/>
                  <p:nvPr/>
                </p:nvGrpSpPr>
                <p:grpSpPr>
                  <a:xfrm>
                    <a:off x="19795125" y="22423326"/>
                    <a:ext cx="388867" cy="3606977"/>
                    <a:chOff x="19795125" y="22423326"/>
                    <a:chExt cx="388867" cy="3606977"/>
                  </a:xfrm>
                </p:grpSpPr>
                <p:sp>
                  <p:nvSpPr>
                    <p:cNvPr id="23" name="TextBox 22">
                      <a:extLst>
                        <a:ext uri="{FF2B5EF4-FFF2-40B4-BE49-F238E27FC236}">
                          <a16:creationId xmlns:a16="http://schemas.microsoft.com/office/drawing/2014/main" id="{D6A1416A-8A9F-FD83-0BD6-3B2982B1D64B}"/>
                        </a:ext>
                      </a:extLst>
                    </p:cNvPr>
                    <p:cNvSpPr txBox="1"/>
                    <p:nvPr/>
                  </p:nvSpPr>
                  <p:spPr>
                    <a:xfrm>
                      <a:off x="19861505" y="25771241"/>
                      <a:ext cx="322487" cy="259062"/>
                    </a:xfrm>
                    <a:prstGeom prst="rect">
                      <a:avLst/>
                    </a:prstGeom>
                    <a:solidFill>
                      <a:sysClr val="window" lastClr="FFFFFF"/>
                    </a:solidFill>
                  </p:spPr>
                  <p:txBody>
                    <a:bodyPr wrap="none" lIns="36000" tIns="0" rIns="3600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cs typeface="Arial" panose="020B0604020202020204" pitchFamily="34" charset="0"/>
                        </a:rPr>
                        <a:t>0:0</a:t>
                      </a:r>
                    </a:p>
                  </p:txBody>
                </p:sp>
                <p:sp>
                  <p:nvSpPr>
                    <p:cNvPr id="24" name="TextBox 23">
                      <a:extLst>
                        <a:ext uri="{FF2B5EF4-FFF2-40B4-BE49-F238E27FC236}">
                          <a16:creationId xmlns:a16="http://schemas.microsoft.com/office/drawing/2014/main" id="{B29E96BB-FC50-F5A4-4934-81594FA94589}"/>
                        </a:ext>
                      </a:extLst>
                    </p:cNvPr>
                    <p:cNvSpPr txBox="1"/>
                    <p:nvPr/>
                  </p:nvSpPr>
                  <p:spPr>
                    <a:xfrm>
                      <a:off x="19861505" y="24934262"/>
                      <a:ext cx="322487" cy="259062"/>
                    </a:xfrm>
                    <a:prstGeom prst="rect">
                      <a:avLst/>
                    </a:prstGeom>
                    <a:solidFill>
                      <a:sysClr val="window" lastClr="FFFFFF"/>
                    </a:solidFill>
                  </p:spPr>
                  <p:txBody>
                    <a:bodyPr wrap="none" lIns="36000" tIns="0" rIns="3600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cs typeface="Arial" panose="020B0604020202020204" pitchFamily="34" charset="0"/>
                        </a:rPr>
                        <a:t>1:9</a:t>
                      </a:r>
                    </a:p>
                  </p:txBody>
                </p:sp>
                <p:sp>
                  <p:nvSpPr>
                    <p:cNvPr id="25" name="TextBox 24">
                      <a:extLst>
                        <a:ext uri="{FF2B5EF4-FFF2-40B4-BE49-F238E27FC236}">
                          <a16:creationId xmlns:a16="http://schemas.microsoft.com/office/drawing/2014/main" id="{E4D4EBAB-33AF-3BE4-53CD-27C0447E52CA}"/>
                        </a:ext>
                      </a:extLst>
                    </p:cNvPr>
                    <p:cNvSpPr txBox="1"/>
                    <p:nvPr/>
                  </p:nvSpPr>
                  <p:spPr>
                    <a:xfrm>
                      <a:off x="19861505" y="24097284"/>
                      <a:ext cx="322487" cy="259062"/>
                    </a:xfrm>
                    <a:prstGeom prst="rect">
                      <a:avLst/>
                    </a:prstGeom>
                    <a:solidFill>
                      <a:sysClr val="window" lastClr="FFFFFF"/>
                    </a:solidFill>
                  </p:spPr>
                  <p:txBody>
                    <a:bodyPr wrap="none" lIns="36000" tIns="0" rIns="3600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cs typeface="Arial" panose="020B0604020202020204" pitchFamily="34" charset="0"/>
                        </a:rPr>
                        <a:t>3:6</a:t>
                      </a:r>
                    </a:p>
                  </p:txBody>
                </p:sp>
                <p:sp>
                  <p:nvSpPr>
                    <p:cNvPr id="26" name="TextBox 25">
                      <a:extLst>
                        <a:ext uri="{FF2B5EF4-FFF2-40B4-BE49-F238E27FC236}">
                          <a16:creationId xmlns:a16="http://schemas.microsoft.com/office/drawing/2014/main" id="{EFDC2855-58D4-5610-78F1-58A4C9EBFA82}"/>
                        </a:ext>
                      </a:extLst>
                    </p:cNvPr>
                    <p:cNvSpPr txBox="1"/>
                    <p:nvPr/>
                  </p:nvSpPr>
                  <p:spPr>
                    <a:xfrm>
                      <a:off x="19861505" y="23260304"/>
                      <a:ext cx="322487" cy="259062"/>
                    </a:xfrm>
                    <a:prstGeom prst="rect">
                      <a:avLst/>
                    </a:prstGeom>
                    <a:solidFill>
                      <a:sysClr val="window" lastClr="FFFFFF"/>
                    </a:solidFill>
                  </p:spPr>
                  <p:txBody>
                    <a:bodyPr wrap="none" lIns="36000" tIns="0" rIns="3600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cs typeface="Arial" panose="020B0604020202020204" pitchFamily="34" charset="0"/>
                        </a:rPr>
                        <a:t>5:3</a:t>
                      </a:r>
                    </a:p>
                  </p:txBody>
                </p:sp>
                <p:sp>
                  <p:nvSpPr>
                    <p:cNvPr id="27" name="TextBox 26">
                      <a:extLst>
                        <a:ext uri="{FF2B5EF4-FFF2-40B4-BE49-F238E27FC236}">
                          <a16:creationId xmlns:a16="http://schemas.microsoft.com/office/drawing/2014/main" id="{5F5FF20E-9D45-C744-0385-5D6BABA55384}"/>
                        </a:ext>
                      </a:extLst>
                    </p:cNvPr>
                    <p:cNvSpPr txBox="1"/>
                    <p:nvPr/>
                  </p:nvSpPr>
                  <p:spPr>
                    <a:xfrm>
                      <a:off x="19795125" y="22423326"/>
                      <a:ext cx="388867" cy="259062"/>
                    </a:xfrm>
                    <a:prstGeom prst="rect">
                      <a:avLst/>
                    </a:prstGeom>
                    <a:solidFill>
                      <a:sysClr val="window" lastClr="FFFFFF"/>
                    </a:solidFill>
                  </p:spPr>
                  <p:txBody>
                    <a:bodyPr wrap="square" lIns="36000" tIns="0" rIns="3600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cs typeface="Arial" panose="020B0604020202020204" pitchFamily="34" charset="0"/>
                        </a:rPr>
                        <a:t>7:0</a:t>
                      </a:r>
                    </a:p>
                  </p:txBody>
                </p:sp>
              </p:grpSp>
            </p:grpSp>
            <p:sp>
              <p:nvSpPr>
                <p:cNvPr id="18" name="TextBox 17">
                  <a:extLst>
                    <a:ext uri="{FF2B5EF4-FFF2-40B4-BE49-F238E27FC236}">
                      <a16:creationId xmlns:a16="http://schemas.microsoft.com/office/drawing/2014/main" id="{73E3AA9B-6E8A-843E-5570-0D92C2D603A9}"/>
                    </a:ext>
                  </a:extLst>
                </p:cNvPr>
                <p:cNvSpPr txBox="1"/>
                <p:nvPr/>
              </p:nvSpPr>
              <p:spPr>
                <a:xfrm>
                  <a:off x="20308725" y="23372668"/>
                  <a:ext cx="1298137" cy="419663"/>
                </a:xfrm>
                <a:prstGeom prst="rect">
                  <a:avLst/>
                </a:prstGeom>
                <a:solidFill>
                  <a:srgbClr val="F7EDC3"/>
                </a:solidFill>
              </p:spPr>
              <p:txBody>
                <a:bodyPr wrap="square" lIns="0" tIns="0" r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a:ln>
                        <a:noFill/>
                      </a:ln>
                      <a:solidFill>
                        <a:srgbClr val="0000FF"/>
                      </a:solidFill>
                      <a:effectLst/>
                      <a:uLnTx/>
                      <a:uFillTx/>
                      <a:cs typeface="Arial" panose="020B0604020202020204" pitchFamily="34" charset="0"/>
                    </a:rPr>
                    <a:t>●</a:t>
                  </a:r>
                  <a:r>
                    <a:rPr kumimoji="0" lang="en-GB" sz="700" b="0" i="0" u="none" strike="noStrike" kern="0" cap="none" spc="0" normalizeH="0" baseline="0" noProof="0" dirty="0">
                      <a:ln>
                        <a:noFill/>
                      </a:ln>
                      <a:solidFill>
                        <a:srgbClr val="0000FF"/>
                      </a:solidFill>
                      <a:effectLst/>
                      <a:uLnTx/>
                      <a:uFillTx/>
                      <a:cs typeface="Arial" panose="020B0604020202020204" pitchFamily="34" charset="0"/>
                    </a:rPr>
                    <a:t> </a:t>
                  </a:r>
                  <a:r>
                    <a:rPr kumimoji="0" lang="en-GB" sz="900" b="0" i="0" u="none" strike="noStrike" kern="0" cap="none" spc="0" normalizeH="0" baseline="0" noProof="0" dirty="0">
                      <a:ln>
                        <a:noFill/>
                      </a:ln>
                      <a:solidFill>
                        <a:srgbClr val="0000FF"/>
                      </a:solidFill>
                      <a:effectLst/>
                      <a:uLnTx/>
                      <a:uFillTx/>
                    </a:rPr>
                    <a:t>Truncating</a:t>
                  </a:r>
                  <a:endParaRPr kumimoji="0" lang="en-GB" sz="1000" b="0" i="0" u="none" strike="noStrike" kern="0" cap="none" spc="0" normalizeH="0" baseline="0" noProof="0" dirty="0">
                    <a:ln>
                      <a:noFill/>
                    </a:ln>
                    <a:solidFill>
                      <a:srgbClr val="0000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sym typeface="Wingdings" panose="05000000000000000000" pitchFamily="2" charset="2"/>
                    </a:rPr>
                    <a:t></a:t>
                  </a:r>
                  <a:r>
                    <a:rPr kumimoji="0" lang="en-GB" sz="1000" b="0" i="0" u="none" strike="noStrike" kern="0" cap="none" spc="0" normalizeH="0" baseline="0" noProof="0" dirty="0">
                      <a:ln>
                        <a:noFill/>
                      </a:ln>
                      <a:solidFill>
                        <a:prstClr val="black"/>
                      </a:solidFill>
                      <a:effectLst/>
                      <a:uLnTx/>
                      <a:uFillTx/>
                      <a:sym typeface="Wingdings" panose="05000000000000000000" pitchFamily="2" charset="2"/>
                    </a:rPr>
                    <a:t> </a:t>
                  </a:r>
                  <a:r>
                    <a:rPr kumimoji="0" lang="en-GB" sz="900" b="0" i="0" u="none" strike="noStrike" kern="0" cap="none" spc="0" normalizeH="0" baseline="0" noProof="0" dirty="0">
                      <a:ln>
                        <a:noFill/>
                      </a:ln>
                      <a:solidFill>
                        <a:prstClr val="black"/>
                      </a:solidFill>
                      <a:effectLst/>
                      <a:uLnTx/>
                      <a:uFillTx/>
                    </a:rPr>
                    <a:t>Non-truncating</a:t>
                  </a:r>
                  <a:endParaRPr kumimoji="0" lang="en-GB" sz="1000" b="0" i="0" u="none" strike="noStrike" kern="0" cap="none" spc="0" normalizeH="0" baseline="0" noProof="0" dirty="0">
                    <a:ln>
                      <a:noFill/>
                    </a:ln>
                    <a:solidFill>
                      <a:prstClr val="black"/>
                    </a:solidFill>
                    <a:effectLst/>
                    <a:uLnTx/>
                    <a:uFillTx/>
                  </a:endParaRPr>
                </a:p>
              </p:txBody>
            </p:sp>
          </p:grpSp>
          <p:sp>
            <p:nvSpPr>
              <p:cNvPr id="13" name="TextBox 12">
                <a:extLst>
                  <a:ext uri="{FF2B5EF4-FFF2-40B4-BE49-F238E27FC236}">
                    <a16:creationId xmlns:a16="http://schemas.microsoft.com/office/drawing/2014/main" id="{2E2DB5A1-715C-98F2-9148-3F252FEAA9E3}"/>
                  </a:ext>
                </a:extLst>
              </p:cNvPr>
              <p:cNvSpPr txBox="1"/>
              <p:nvPr/>
            </p:nvSpPr>
            <p:spPr>
              <a:xfrm>
                <a:off x="20139828" y="25843206"/>
                <a:ext cx="5638707" cy="298916"/>
              </a:xfrm>
              <a:prstGeom prst="rect">
                <a:avLst/>
              </a:prstGeom>
              <a:noFill/>
            </p:spPr>
            <p:txBody>
              <a:bodyPr wrap="square" rtlCol="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Age equivalent increases by 0.3 years per chronological year (P&lt;0.001)</a:t>
                </a:r>
              </a:p>
            </p:txBody>
          </p:sp>
          <p:sp>
            <p:nvSpPr>
              <p:cNvPr id="14" name="TextBox 13">
                <a:extLst>
                  <a:ext uri="{FF2B5EF4-FFF2-40B4-BE49-F238E27FC236}">
                    <a16:creationId xmlns:a16="http://schemas.microsoft.com/office/drawing/2014/main" id="{E52C54C2-7A4D-84AA-1A0E-7316FCC68F90}"/>
                  </a:ext>
                </a:extLst>
              </p:cNvPr>
              <p:cNvSpPr txBox="1"/>
              <p:nvPr/>
            </p:nvSpPr>
            <p:spPr>
              <a:xfrm>
                <a:off x="24326724" y="25003947"/>
                <a:ext cx="1150568" cy="358700"/>
              </a:xfrm>
              <a:prstGeom prst="rect">
                <a:avLst/>
              </a:prstGeom>
              <a:solidFill>
                <a:srgbClr val="F5F5F5"/>
              </a:solidFill>
            </p:spPr>
            <p:txBody>
              <a:bodyPr wrap="square" lIns="18000" tIns="0" r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Age, 6:2 vs 2:5  DQ: 39%</a:t>
                </a:r>
              </a:p>
            </p:txBody>
          </p:sp>
          <p:sp>
            <p:nvSpPr>
              <p:cNvPr id="15" name="TextBox 14">
                <a:extLst>
                  <a:ext uri="{FF2B5EF4-FFF2-40B4-BE49-F238E27FC236}">
                    <a16:creationId xmlns:a16="http://schemas.microsoft.com/office/drawing/2014/main" id="{E1E540BB-35F0-FB77-B49D-F2EE8D616BE1}"/>
                  </a:ext>
                </a:extLst>
              </p:cNvPr>
              <p:cNvSpPr txBox="1"/>
              <p:nvPr/>
            </p:nvSpPr>
            <p:spPr>
              <a:xfrm rot="19680000">
                <a:off x="22736241" y="23329504"/>
                <a:ext cx="2269559" cy="179350"/>
              </a:xfrm>
              <a:prstGeom prst="rect">
                <a:avLst/>
              </a:prstGeom>
              <a:solidFill>
                <a:srgbClr val="F7EDC3"/>
              </a:solidFill>
            </p:spPr>
            <p:txBody>
              <a:bodyPr wrap="square" t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Developmental Quotient 1.0 </a:t>
                </a:r>
              </a:p>
            </p:txBody>
          </p:sp>
          <p:sp>
            <p:nvSpPr>
              <p:cNvPr id="16" name="TextBox 15">
                <a:extLst>
                  <a:ext uri="{FF2B5EF4-FFF2-40B4-BE49-F238E27FC236}">
                    <a16:creationId xmlns:a16="http://schemas.microsoft.com/office/drawing/2014/main" id="{A46ACB8E-2337-BA15-3176-457B915AB7DD}"/>
                  </a:ext>
                </a:extLst>
              </p:cNvPr>
              <p:cNvSpPr txBox="1"/>
              <p:nvPr/>
            </p:nvSpPr>
            <p:spPr>
              <a:xfrm rot="19980000">
                <a:off x="22840641" y="23724884"/>
                <a:ext cx="2382064" cy="179350"/>
              </a:xfrm>
              <a:prstGeom prst="rect">
                <a:avLst/>
              </a:prstGeom>
              <a:solidFill>
                <a:srgbClr val="F7EDC3"/>
              </a:solidFill>
            </p:spPr>
            <p:txBody>
              <a:bodyPr wrap="square" t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Developmental Quotient 0.8</a:t>
                </a:r>
              </a:p>
            </p:txBody>
          </p:sp>
        </p:grpSp>
        <p:sp>
          <p:nvSpPr>
            <p:cNvPr id="6" name="TextBox 5">
              <a:extLst>
                <a:ext uri="{FF2B5EF4-FFF2-40B4-BE49-F238E27FC236}">
                  <a16:creationId xmlns:a16="http://schemas.microsoft.com/office/drawing/2014/main" id="{6A66317F-3EA3-D1F6-427C-3C6A5400EB88}"/>
                </a:ext>
              </a:extLst>
            </p:cNvPr>
            <p:cNvSpPr txBox="1"/>
            <p:nvPr/>
          </p:nvSpPr>
          <p:spPr>
            <a:xfrm>
              <a:off x="14914733" y="7494627"/>
              <a:ext cx="430246" cy="253916"/>
            </a:xfrm>
            <a:prstGeom prst="rect">
              <a:avLst/>
            </a:prstGeom>
            <a:noFill/>
          </p:spPr>
          <p:txBody>
            <a:bodyPr wrap="none" rtlCol="0">
              <a:spAutoFit/>
            </a:bodyPr>
            <a:lstStyle/>
            <a:p>
              <a:pPr algn="r"/>
              <a:r>
                <a:rPr lang="en-GB" sz="1050" spc="-40" dirty="0">
                  <a:solidFill>
                    <a:srgbClr val="F5B033"/>
                  </a:solidFill>
                </a:rPr>
                <a:t>&gt;1.0</a:t>
              </a:r>
            </a:p>
          </p:txBody>
        </p:sp>
        <p:sp>
          <p:nvSpPr>
            <p:cNvPr id="7" name="TextBox 6">
              <a:extLst>
                <a:ext uri="{FF2B5EF4-FFF2-40B4-BE49-F238E27FC236}">
                  <a16:creationId xmlns:a16="http://schemas.microsoft.com/office/drawing/2014/main" id="{E59383B2-AEF4-8F48-99D4-5256622CA28E}"/>
                </a:ext>
              </a:extLst>
            </p:cNvPr>
            <p:cNvSpPr txBox="1"/>
            <p:nvPr/>
          </p:nvSpPr>
          <p:spPr>
            <a:xfrm>
              <a:off x="14650558" y="8047211"/>
              <a:ext cx="694421" cy="253916"/>
            </a:xfrm>
            <a:prstGeom prst="rect">
              <a:avLst/>
            </a:prstGeom>
            <a:noFill/>
          </p:spPr>
          <p:txBody>
            <a:bodyPr wrap="none" rtlCol="0">
              <a:spAutoFit/>
            </a:bodyPr>
            <a:lstStyle/>
            <a:p>
              <a:pPr algn="r"/>
              <a:r>
                <a:rPr lang="en-GB" sz="1050" spc="-40" dirty="0">
                  <a:solidFill>
                    <a:srgbClr val="F5B033"/>
                  </a:solidFill>
                </a:rPr>
                <a:t>0.8</a:t>
              </a:r>
              <a:r>
                <a:rPr lang="en-GB" sz="900" spc="-40" dirty="0">
                  <a:solidFill>
                    <a:srgbClr val="F5B033"/>
                  </a:solidFill>
                </a:rPr>
                <a:t> </a:t>
              </a:r>
              <a:r>
                <a:rPr lang="en-GB" sz="1050" spc="-40" dirty="0">
                  <a:solidFill>
                    <a:srgbClr val="F5B033"/>
                  </a:solidFill>
                </a:rPr>
                <a:t>to</a:t>
              </a:r>
              <a:r>
                <a:rPr lang="en-GB" sz="900" spc="-40" dirty="0">
                  <a:solidFill>
                    <a:srgbClr val="F5B033"/>
                  </a:solidFill>
                </a:rPr>
                <a:t> </a:t>
              </a:r>
              <a:r>
                <a:rPr lang="en-GB" sz="1050" spc="-40" dirty="0">
                  <a:solidFill>
                    <a:srgbClr val="F5B033"/>
                  </a:solidFill>
                </a:rPr>
                <a:t>1.0</a:t>
              </a:r>
            </a:p>
          </p:txBody>
        </p:sp>
        <p:sp>
          <p:nvSpPr>
            <p:cNvPr id="8" name="TextBox 7">
              <a:extLst>
                <a:ext uri="{FF2B5EF4-FFF2-40B4-BE49-F238E27FC236}">
                  <a16:creationId xmlns:a16="http://schemas.microsoft.com/office/drawing/2014/main" id="{A4913C0A-B279-48A9-3061-C23E85CA0704}"/>
                </a:ext>
              </a:extLst>
            </p:cNvPr>
            <p:cNvSpPr txBox="1"/>
            <p:nvPr/>
          </p:nvSpPr>
          <p:spPr>
            <a:xfrm>
              <a:off x="14650558" y="8523297"/>
              <a:ext cx="694421" cy="253916"/>
            </a:xfrm>
            <a:prstGeom prst="rect">
              <a:avLst/>
            </a:prstGeom>
            <a:noFill/>
          </p:spPr>
          <p:txBody>
            <a:bodyPr wrap="none" rtlCol="0">
              <a:spAutoFit/>
            </a:bodyPr>
            <a:lstStyle/>
            <a:p>
              <a:pPr algn="r"/>
              <a:r>
                <a:rPr lang="en-GB" sz="1050" spc="-40" dirty="0">
                  <a:solidFill>
                    <a:schemeClr val="tx1">
                      <a:lumMod val="40000"/>
                      <a:lumOff val="60000"/>
                    </a:schemeClr>
                  </a:solidFill>
                </a:rPr>
                <a:t>0.6</a:t>
              </a:r>
              <a:r>
                <a:rPr lang="en-GB" sz="900" spc="-40" dirty="0">
                  <a:solidFill>
                    <a:schemeClr val="tx1">
                      <a:lumMod val="40000"/>
                      <a:lumOff val="60000"/>
                    </a:schemeClr>
                  </a:solidFill>
                </a:rPr>
                <a:t> </a:t>
              </a:r>
              <a:r>
                <a:rPr lang="en-GB" sz="1050" spc="-40" dirty="0">
                  <a:solidFill>
                    <a:schemeClr val="tx1">
                      <a:lumMod val="40000"/>
                      <a:lumOff val="60000"/>
                    </a:schemeClr>
                  </a:solidFill>
                </a:rPr>
                <a:t>to</a:t>
              </a:r>
              <a:r>
                <a:rPr lang="en-GB" sz="900" spc="-40" dirty="0">
                  <a:solidFill>
                    <a:schemeClr val="tx1">
                      <a:lumMod val="40000"/>
                      <a:lumOff val="60000"/>
                    </a:schemeClr>
                  </a:solidFill>
                </a:rPr>
                <a:t> </a:t>
              </a:r>
              <a:r>
                <a:rPr lang="en-GB" sz="1050" spc="-40" dirty="0">
                  <a:solidFill>
                    <a:schemeClr val="tx1">
                      <a:lumMod val="40000"/>
                      <a:lumOff val="60000"/>
                    </a:schemeClr>
                  </a:solidFill>
                </a:rPr>
                <a:t>0.8</a:t>
              </a:r>
            </a:p>
          </p:txBody>
        </p:sp>
        <p:sp>
          <p:nvSpPr>
            <p:cNvPr id="9" name="TextBox 8">
              <a:extLst>
                <a:ext uri="{FF2B5EF4-FFF2-40B4-BE49-F238E27FC236}">
                  <a16:creationId xmlns:a16="http://schemas.microsoft.com/office/drawing/2014/main" id="{2223DA84-EC4A-9669-D94E-0F7A252BC8E3}"/>
                </a:ext>
              </a:extLst>
            </p:cNvPr>
            <p:cNvSpPr txBox="1"/>
            <p:nvPr/>
          </p:nvSpPr>
          <p:spPr>
            <a:xfrm>
              <a:off x="14650558" y="8984143"/>
              <a:ext cx="694421" cy="253916"/>
            </a:xfrm>
            <a:prstGeom prst="rect">
              <a:avLst/>
            </a:prstGeom>
            <a:noFill/>
          </p:spPr>
          <p:txBody>
            <a:bodyPr wrap="none" rtlCol="0">
              <a:spAutoFit/>
            </a:bodyPr>
            <a:lstStyle/>
            <a:p>
              <a:pPr algn="r"/>
              <a:r>
                <a:rPr lang="en-GB" sz="1050" spc="-40" dirty="0">
                  <a:solidFill>
                    <a:schemeClr val="tx1">
                      <a:lumMod val="40000"/>
                      <a:lumOff val="60000"/>
                    </a:schemeClr>
                  </a:solidFill>
                </a:rPr>
                <a:t>0.4</a:t>
              </a:r>
              <a:r>
                <a:rPr lang="en-GB" sz="900" spc="-40" dirty="0">
                  <a:solidFill>
                    <a:schemeClr val="tx1">
                      <a:lumMod val="40000"/>
                      <a:lumOff val="60000"/>
                    </a:schemeClr>
                  </a:solidFill>
                </a:rPr>
                <a:t> </a:t>
              </a:r>
              <a:r>
                <a:rPr lang="en-GB" sz="1050" spc="-40" dirty="0">
                  <a:solidFill>
                    <a:schemeClr val="tx1">
                      <a:lumMod val="40000"/>
                      <a:lumOff val="60000"/>
                    </a:schemeClr>
                  </a:solidFill>
                </a:rPr>
                <a:t>to</a:t>
              </a:r>
              <a:r>
                <a:rPr lang="en-GB" sz="900" spc="-40" dirty="0">
                  <a:solidFill>
                    <a:schemeClr val="tx1">
                      <a:lumMod val="40000"/>
                      <a:lumOff val="60000"/>
                    </a:schemeClr>
                  </a:solidFill>
                </a:rPr>
                <a:t> </a:t>
              </a:r>
              <a:r>
                <a:rPr lang="en-GB" sz="1050" spc="-40" dirty="0">
                  <a:solidFill>
                    <a:schemeClr val="tx1">
                      <a:lumMod val="40000"/>
                      <a:lumOff val="60000"/>
                    </a:schemeClr>
                  </a:solidFill>
                </a:rPr>
                <a:t>0.6</a:t>
              </a:r>
            </a:p>
          </p:txBody>
        </p:sp>
        <p:sp>
          <p:nvSpPr>
            <p:cNvPr id="10" name="TextBox 9">
              <a:extLst>
                <a:ext uri="{FF2B5EF4-FFF2-40B4-BE49-F238E27FC236}">
                  <a16:creationId xmlns:a16="http://schemas.microsoft.com/office/drawing/2014/main" id="{9FBA6894-FF7E-00DD-7F5D-B57121B7A9B3}"/>
                </a:ext>
              </a:extLst>
            </p:cNvPr>
            <p:cNvSpPr txBox="1"/>
            <p:nvPr/>
          </p:nvSpPr>
          <p:spPr>
            <a:xfrm>
              <a:off x="14905435" y="9991663"/>
              <a:ext cx="439544" cy="253916"/>
            </a:xfrm>
            <a:prstGeom prst="rect">
              <a:avLst/>
            </a:prstGeom>
            <a:noFill/>
          </p:spPr>
          <p:txBody>
            <a:bodyPr wrap="none" rtlCol="0">
              <a:spAutoFit/>
            </a:bodyPr>
            <a:lstStyle/>
            <a:p>
              <a:pPr algn="r"/>
              <a:r>
                <a:rPr lang="en-GB" sz="1050" spc="-40" dirty="0">
                  <a:solidFill>
                    <a:schemeClr val="tx1">
                      <a:lumMod val="40000"/>
                      <a:lumOff val="60000"/>
                    </a:schemeClr>
                  </a:solidFill>
                </a:rPr>
                <a:t>&lt;</a:t>
              </a:r>
              <a:r>
                <a:rPr lang="en-GB" sz="400" spc="-40" dirty="0">
                  <a:solidFill>
                    <a:schemeClr val="tx1">
                      <a:lumMod val="40000"/>
                      <a:lumOff val="60000"/>
                    </a:schemeClr>
                  </a:solidFill>
                </a:rPr>
                <a:t> </a:t>
              </a:r>
              <a:r>
                <a:rPr lang="en-GB" sz="1050" spc="-40" dirty="0">
                  <a:solidFill>
                    <a:schemeClr val="tx1">
                      <a:lumMod val="40000"/>
                      <a:lumOff val="60000"/>
                    </a:schemeClr>
                  </a:solidFill>
                </a:rPr>
                <a:t>0.4</a:t>
              </a:r>
            </a:p>
          </p:txBody>
        </p:sp>
        <p:cxnSp>
          <p:nvCxnSpPr>
            <p:cNvPr id="11" name="Straight Arrow Connector 10">
              <a:extLst>
                <a:ext uri="{FF2B5EF4-FFF2-40B4-BE49-F238E27FC236}">
                  <a16:creationId xmlns:a16="http://schemas.microsoft.com/office/drawing/2014/main" id="{2195C133-6F61-E846-4F9B-70065B91108B}"/>
                </a:ext>
              </a:extLst>
            </p:cNvPr>
            <p:cNvCxnSpPr>
              <a:cxnSpLocks/>
              <a:stCxn id="14" idx="0"/>
            </p:cNvCxnSpPr>
            <p:nvPr/>
          </p:nvCxnSpPr>
          <p:spPr>
            <a:xfrm flipH="1" flipV="1">
              <a:off x="14819672" y="9451479"/>
              <a:ext cx="1929" cy="177717"/>
            </a:xfrm>
            <a:prstGeom prst="straightConnector1">
              <a:avLst/>
            </a:pr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sp>
        <p:nvSpPr>
          <p:cNvPr id="35" name="Content Placeholder 14">
            <a:extLst>
              <a:ext uri="{FF2B5EF4-FFF2-40B4-BE49-F238E27FC236}">
                <a16:creationId xmlns:a16="http://schemas.microsoft.com/office/drawing/2014/main" id="{F9A24A7F-3231-2FD6-D952-AA4E48817AB2}"/>
              </a:ext>
            </a:extLst>
          </p:cNvPr>
          <p:cNvSpPr txBox="1">
            <a:spLocks/>
          </p:cNvSpPr>
          <p:nvPr/>
        </p:nvSpPr>
        <p:spPr>
          <a:xfrm>
            <a:off x="87296" y="1566396"/>
            <a:ext cx="5011414" cy="717160"/>
          </a:xfrm>
          <a:prstGeom prst="rect">
            <a:avLst/>
          </a:prstGeom>
        </p:spPr>
        <p:txBody>
          <a:bodyPr vert="horz" lIns="91440" tIns="45720" rIns="36000" bIns="45720" rtlCol="0">
            <a:noAutofit/>
          </a:bodyPr>
          <a:lstStyle>
            <a:lvl1pPr marL="0" indent="0" algn="l" defTabSz="3839383" rtl="0" eaLnBrk="1" latinLnBrk="0" hangingPunct="1">
              <a:lnSpc>
                <a:spcPct val="90000"/>
              </a:lnSpc>
              <a:spcBef>
                <a:spcPts val="4199"/>
              </a:spcBef>
              <a:buFont typeface="Arial" panose="020B0604020202020204" pitchFamily="34" charset="0"/>
              <a:buNone/>
              <a:defRPr sz="3200" b="1" kern="1200">
                <a:solidFill>
                  <a:schemeClr val="accent4"/>
                </a:solidFill>
                <a:latin typeface="+mn-lt"/>
                <a:ea typeface="+mn-ea"/>
                <a:cs typeface="+mn-cs"/>
              </a:defRPr>
            </a:lvl1pPr>
            <a:lvl2pPr marL="261938" indent="-261938" algn="l" defTabSz="3839383" rtl="0" eaLnBrk="1" latinLnBrk="0" hangingPunct="1">
              <a:lnSpc>
                <a:spcPct val="90000"/>
              </a:lnSpc>
              <a:spcBef>
                <a:spcPts val="1800"/>
              </a:spcBef>
              <a:buClr>
                <a:schemeClr val="accent2"/>
              </a:buClr>
              <a:buFont typeface="Symbol" panose="05050102010706020507" pitchFamily="18" charset="2"/>
              <a:buChar char=""/>
              <a:defRPr sz="2800" kern="1200">
                <a:solidFill>
                  <a:schemeClr val="tx1"/>
                </a:solidFill>
                <a:latin typeface="+mj-lt"/>
                <a:ea typeface="+mn-ea"/>
                <a:cs typeface="+mn-cs"/>
              </a:defRPr>
            </a:lvl2pPr>
            <a:lvl3pPr marL="623888" indent="-260350" algn="l" defTabSz="3839383"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j-lt"/>
                <a:ea typeface="+mn-ea"/>
                <a:cs typeface="+mn-cs"/>
              </a:defRPr>
            </a:lvl3pPr>
            <a:lvl4pPr marL="6718920"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4pPr>
            <a:lvl5pPr marL="8638611"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5pPr>
            <a:lvl6pPr marL="10558302"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6pPr>
            <a:lvl7pPr marL="12477994"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7pPr>
            <a:lvl8pPr marL="14397685"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8pPr>
            <a:lvl9pPr marL="16317377"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9pPr>
          </a:lstStyle>
          <a:p>
            <a:r>
              <a:rPr lang="en-GB" sz="1800" spc="-20" dirty="0">
                <a:solidFill>
                  <a:schemeClr val="accent3">
                    <a:lumMod val="75000"/>
                  </a:schemeClr>
                </a:solidFill>
              </a:rPr>
              <a:t>Vineland-III: ABC Scores show deviation from neurotypical development at age 2 years, with a drop in standard scores by 1 SD in &lt;3 years</a:t>
            </a:r>
            <a:endParaRPr lang="en-GB" sz="1800" spc="-20" dirty="0">
              <a:solidFill>
                <a:schemeClr val="accent4">
                  <a:lumMod val="75000"/>
                </a:schemeClr>
              </a:solidFill>
            </a:endParaRPr>
          </a:p>
        </p:txBody>
      </p:sp>
      <p:sp>
        <p:nvSpPr>
          <p:cNvPr id="36" name="TextBox 35">
            <a:extLst>
              <a:ext uri="{FF2B5EF4-FFF2-40B4-BE49-F238E27FC236}">
                <a16:creationId xmlns:a16="http://schemas.microsoft.com/office/drawing/2014/main" id="{875914F5-B106-4E06-FF3D-E5ACB45BBEDF}"/>
              </a:ext>
            </a:extLst>
          </p:cNvPr>
          <p:cNvSpPr txBox="1"/>
          <p:nvPr/>
        </p:nvSpPr>
        <p:spPr>
          <a:xfrm>
            <a:off x="6558686" y="2445489"/>
            <a:ext cx="4571120" cy="3072525"/>
          </a:xfrm>
          <a:prstGeom prst="roundRect">
            <a:avLst>
              <a:gd name="adj" fmla="val 18012"/>
            </a:avLst>
          </a:prstGeom>
          <a:solidFill>
            <a:schemeClr val="bg1"/>
          </a:solidFill>
          <a:ln>
            <a:solidFill>
              <a:schemeClr val="accent2"/>
            </a:solidFill>
          </a:ln>
          <a:effectLst>
            <a:outerShdw blurRad="50800" dist="38100" dir="5400000" algn="t" rotWithShape="0">
              <a:prstClr val="black">
                <a:alpha val="40000"/>
              </a:prstClr>
            </a:outerShdw>
          </a:effectLst>
        </p:spPr>
        <p:txBody>
          <a:bodyPr wrap="square" lIns="360000" tIns="180000" rIns="360000" bIns="108000">
            <a:spAutoFit/>
          </a:bodyPr>
          <a:lstStyle/>
          <a:p>
            <a:pPr marL="0" marR="0" lvl="0" indent="0" algn="ctr" rtl="0">
              <a:spcBef>
                <a:spcPts val="0"/>
              </a:spcBef>
              <a:spcAft>
                <a:spcPts val="0"/>
              </a:spcAft>
              <a:buClr>
                <a:srgbClr val="FF0000"/>
              </a:buClr>
              <a:buSzPts val="1600"/>
              <a:buFont typeface="Arial"/>
              <a:buNone/>
            </a:pPr>
            <a:r>
              <a:rPr lang="en-GB" sz="2000" b="1" dirty="0">
                <a:solidFill>
                  <a:schemeClr val="accent2"/>
                </a:solidFill>
              </a:rPr>
              <a:t>Communication, daily living skills, and socialization are significantly affected in children 2 years and above; </a:t>
            </a:r>
            <a:br>
              <a:rPr lang="en-GB" sz="2000" b="1" dirty="0">
                <a:solidFill>
                  <a:schemeClr val="accent2"/>
                </a:solidFill>
              </a:rPr>
            </a:br>
            <a:r>
              <a:rPr lang="en-GB" sz="2000" b="1" dirty="0">
                <a:solidFill>
                  <a:schemeClr val="accent2"/>
                </a:solidFill>
              </a:rPr>
              <a:t>their ability to relate to others and engage in play is increasingly compromised over time</a:t>
            </a:r>
          </a:p>
        </p:txBody>
      </p:sp>
      <p:sp>
        <p:nvSpPr>
          <p:cNvPr id="37" name="Content Placeholder 14">
            <a:extLst>
              <a:ext uri="{FF2B5EF4-FFF2-40B4-BE49-F238E27FC236}">
                <a16:creationId xmlns:a16="http://schemas.microsoft.com/office/drawing/2014/main" id="{6D740396-5361-9E10-0A04-16564FC83FD2}"/>
              </a:ext>
            </a:extLst>
          </p:cNvPr>
          <p:cNvSpPr txBox="1">
            <a:spLocks/>
          </p:cNvSpPr>
          <p:nvPr/>
        </p:nvSpPr>
        <p:spPr>
          <a:xfrm>
            <a:off x="5478848" y="5700366"/>
            <a:ext cx="7004560" cy="717160"/>
          </a:xfrm>
          <a:prstGeom prst="rect">
            <a:avLst/>
          </a:prstGeom>
        </p:spPr>
        <p:txBody>
          <a:bodyPr vert="horz" lIns="91440" tIns="45720" rIns="36000" bIns="45720" rtlCol="0">
            <a:noAutofit/>
          </a:bodyPr>
          <a:lstStyle>
            <a:lvl1pPr marL="0" indent="0" algn="l" defTabSz="3839383" rtl="0" eaLnBrk="1" latinLnBrk="0" hangingPunct="1">
              <a:lnSpc>
                <a:spcPct val="90000"/>
              </a:lnSpc>
              <a:spcBef>
                <a:spcPts val="4199"/>
              </a:spcBef>
              <a:buFont typeface="Arial" panose="020B0604020202020204" pitchFamily="34" charset="0"/>
              <a:buNone/>
              <a:defRPr sz="3200" b="1" kern="1200">
                <a:solidFill>
                  <a:schemeClr val="accent4"/>
                </a:solidFill>
                <a:latin typeface="+mn-lt"/>
                <a:ea typeface="+mn-ea"/>
                <a:cs typeface="+mn-cs"/>
              </a:defRPr>
            </a:lvl1pPr>
            <a:lvl2pPr marL="261938" indent="-261938" algn="l" defTabSz="3839383" rtl="0" eaLnBrk="1" latinLnBrk="0" hangingPunct="1">
              <a:lnSpc>
                <a:spcPct val="90000"/>
              </a:lnSpc>
              <a:spcBef>
                <a:spcPts val="1800"/>
              </a:spcBef>
              <a:buClr>
                <a:schemeClr val="accent2"/>
              </a:buClr>
              <a:buFont typeface="Symbol" panose="05050102010706020507" pitchFamily="18" charset="2"/>
              <a:buChar char=""/>
              <a:defRPr sz="2800" kern="1200">
                <a:solidFill>
                  <a:schemeClr val="tx1"/>
                </a:solidFill>
                <a:latin typeface="+mj-lt"/>
                <a:ea typeface="+mn-ea"/>
                <a:cs typeface="+mn-cs"/>
              </a:defRPr>
            </a:lvl2pPr>
            <a:lvl3pPr marL="623888" indent="-260350" algn="l" defTabSz="3839383"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j-lt"/>
                <a:ea typeface="+mn-ea"/>
                <a:cs typeface="+mn-cs"/>
              </a:defRPr>
            </a:lvl3pPr>
            <a:lvl4pPr marL="6718920"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4pPr>
            <a:lvl5pPr marL="8638611"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5pPr>
            <a:lvl6pPr marL="10558302"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6pPr>
            <a:lvl7pPr marL="12477994"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7pPr>
            <a:lvl8pPr marL="14397685"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8pPr>
            <a:lvl9pPr marL="16317377"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9pPr>
          </a:lstStyle>
          <a:p>
            <a:r>
              <a:rPr lang="en-GB" sz="2200" spc="-10" dirty="0">
                <a:solidFill>
                  <a:schemeClr val="accent3">
                    <a:lumMod val="75000"/>
                  </a:schemeClr>
                </a:solidFill>
              </a:rPr>
              <a:t>Executive functioning measured by the BRIEF-P shows marked deficits, particularly in the domains of inhibitory self-control and metacognition</a:t>
            </a:r>
          </a:p>
        </p:txBody>
      </p:sp>
      <p:sp>
        <p:nvSpPr>
          <p:cNvPr id="63" name="Content Placeholder 14">
            <a:extLst>
              <a:ext uri="{FF2B5EF4-FFF2-40B4-BE49-F238E27FC236}">
                <a16:creationId xmlns:a16="http://schemas.microsoft.com/office/drawing/2014/main" id="{B1D9751B-A45C-0695-583E-C3C692F529AD}"/>
              </a:ext>
            </a:extLst>
          </p:cNvPr>
          <p:cNvSpPr txBox="1">
            <a:spLocks/>
          </p:cNvSpPr>
          <p:nvPr/>
        </p:nvSpPr>
        <p:spPr>
          <a:xfrm>
            <a:off x="6036356" y="1452998"/>
            <a:ext cx="6415542" cy="717160"/>
          </a:xfrm>
          <a:prstGeom prst="rect">
            <a:avLst/>
          </a:prstGeom>
        </p:spPr>
        <p:txBody>
          <a:bodyPr vert="horz" lIns="91440" tIns="45720" rIns="36000" bIns="45720" rtlCol="0">
            <a:noAutofit/>
          </a:bodyPr>
          <a:lstStyle>
            <a:lvl1pPr marL="0" indent="0" algn="l" defTabSz="3839383" rtl="0" eaLnBrk="1" latinLnBrk="0" hangingPunct="1">
              <a:lnSpc>
                <a:spcPct val="90000"/>
              </a:lnSpc>
              <a:spcBef>
                <a:spcPts val="4199"/>
              </a:spcBef>
              <a:buFont typeface="Arial" panose="020B0604020202020204" pitchFamily="34" charset="0"/>
              <a:buNone/>
              <a:defRPr sz="3200" b="1" kern="1200">
                <a:solidFill>
                  <a:schemeClr val="accent4"/>
                </a:solidFill>
                <a:latin typeface="+mn-lt"/>
                <a:ea typeface="+mn-ea"/>
                <a:cs typeface="+mn-cs"/>
              </a:defRPr>
            </a:lvl1pPr>
            <a:lvl2pPr marL="261938" indent="-261938" algn="l" defTabSz="3839383" rtl="0" eaLnBrk="1" latinLnBrk="0" hangingPunct="1">
              <a:lnSpc>
                <a:spcPct val="90000"/>
              </a:lnSpc>
              <a:spcBef>
                <a:spcPts val="1800"/>
              </a:spcBef>
              <a:buClr>
                <a:schemeClr val="accent2"/>
              </a:buClr>
              <a:buFont typeface="Symbol" panose="05050102010706020507" pitchFamily="18" charset="2"/>
              <a:buChar char=""/>
              <a:defRPr sz="2800" kern="1200">
                <a:solidFill>
                  <a:schemeClr val="tx1"/>
                </a:solidFill>
                <a:latin typeface="+mj-lt"/>
                <a:ea typeface="+mn-ea"/>
                <a:cs typeface="+mn-cs"/>
              </a:defRPr>
            </a:lvl2pPr>
            <a:lvl3pPr marL="623888" indent="-260350" algn="l" defTabSz="3839383"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j-lt"/>
                <a:ea typeface="+mn-ea"/>
                <a:cs typeface="+mn-cs"/>
              </a:defRPr>
            </a:lvl3pPr>
            <a:lvl4pPr marL="6718920"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4pPr>
            <a:lvl5pPr marL="8638611"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5pPr>
            <a:lvl6pPr marL="10558302"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6pPr>
            <a:lvl7pPr marL="12477994"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7pPr>
            <a:lvl8pPr marL="14397685"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8pPr>
            <a:lvl9pPr marL="16317377" indent="-959846" algn="l" defTabSz="3839383" rtl="0" eaLnBrk="1" latinLnBrk="0" hangingPunct="1">
              <a:lnSpc>
                <a:spcPct val="90000"/>
              </a:lnSpc>
              <a:spcBef>
                <a:spcPts val="2099"/>
              </a:spcBef>
              <a:buFont typeface="Arial" panose="020B0604020202020204" pitchFamily="34" charset="0"/>
              <a:buChar char="•"/>
              <a:defRPr sz="7558" kern="1200">
                <a:solidFill>
                  <a:schemeClr val="tx1"/>
                </a:solidFill>
                <a:latin typeface="+mn-lt"/>
                <a:ea typeface="+mn-ea"/>
                <a:cs typeface="+mn-cs"/>
              </a:defRPr>
            </a:lvl9pPr>
          </a:lstStyle>
          <a:p>
            <a:r>
              <a:rPr lang="en-GB" sz="2200" spc="-10" dirty="0">
                <a:solidFill>
                  <a:schemeClr val="accent3">
                    <a:lumMod val="75000"/>
                  </a:schemeClr>
                </a:solidFill>
              </a:rPr>
              <a:t>Additional gross motor assessments show differing sensitivities to change but consistently demonstrate slow skill acquisition before age 2.5 years</a:t>
            </a:r>
            <a:endParaRPr lang="en-GB" sz="2200" spc="-10" dirty="0">
              <a:solidFill>
                <a:schemeClr val="accent4">
                  <a:lumMod val="75000"/>
                </a:schemeClr>
              </a:solidFill>
            </a:endParaRPr>
          </a:p>
        </p:txBody>
      </p:sp>
      <p:sp>
        <p:nvSpPr>
          <p:cNvPr id="64" name="Title 1">
            <a:extLst>
              <a:ext uri="{FF2B5EF4-FFF2-40B4-BE49-F238E27FC236}">
                <a16:creationId xmlns:a16="http://schemas.microsoft.com/office/drawing/2014/main" id="{2E1B58A3-901F-F144-BC69-30C67C773E63}"/>
              </a:ext>
            </a:extLst>
          </p:cNvPr>
          <p:cNvSpPr txBox="1">
            <a:spLocks/>
          </p:cNvSpPr>
          <p:nvPr/>
        </p:nvSpPr>
        <p:spPr>
          <a:xfrm>
            <a:off x="224600" y="-105345"/>
            <a:ext cx="10131004" cy="1617293"/>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dirty="0" smtClean="0">
                <a:solidFill>
                  <a:schemeClr val="bg1"/>
                </a:solidFill>
              </a:rPr>
              <a:t>The ENVISION Study: International, Prospective Natural History Study in Young Children with </a:t>
            </a:r>
            <a:r>
              <a:rPr lang="en-GB" sz="2400" i="1" dirty="0" smtClean="0">
                <a:solidFill>
                  <a:schemeClr val="bg1"/>
                </a:solidFill>
              </a:rPr>
              <a:t>SCN1A</a:t>
            </a:r>
            <a:r>
              <a:rPr lang="en-GB" sz="2400" dirty="0" smtClean="0">
                <a:solidFill>
                  <a:schemeClr val="bg1"/>
                </a:solidFill>
              </a:rPr>
              <a:t>+ </a:t>
            </a:r>
            <a:r>
              <a:rPr lang="en-GB" sz="2400" dirty="0" err="1" smtClean="0">
                <a:solidFill>
                  <a:schemeClr val="bg1"/>
                </a:solidFill>
              </a:rPr>
              <a:t>Dravet</a:t>
            </a:r>
            <a:r>
              <a:rPr lang="en-GB" sz="2400" dirty="0" smtClean="0">
                <a:solidFill>
                  <a:schemeClr val="bg1"/>
                </a:solidFill>
              </a:rPr>
              <a:t> Syndrome 1.087 2022 AES</a:t>
            </a:r>
            <a:endParaRPr lang="en-AU" sz="2400" dirty="0">
              <a:solidFill>
                <a:schemeClr val="bg1"/>
              </a:solidFill>
            </a:endParaRPr>
          </a:p>
        </p:txBody>
      </p:sp>
      <p:sp>
        <p:nvSpPr>
          <p:cNvPr id="38" name="Rectangle 37"/>
          <p:cNvSpPr/>
          <p:nvPr/>
        </p:nvSpPr>
        <p:spPr>
          <a:xfrm>
            <a:off x="648910" y="4286095"/>
            <a:ext cx="1735475" cy="171113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90436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DEE Treatment/Prognosis Lifecycle</a:t>
            </a:r>
            <a:endParaRPr lang="en-US" dirty="0"/>
          </a:p>
        </p:txBody>
      </p:sp>
      <p:sp>
        <p:nvSpPr>
          <p:cNvPr id="3" name="TextBox 2"/>
          <p:cNvSpPr txBox="1"/>
          <p:nvPr/>
        </p:nvSpPr>
        <p:spPr>
          <a:xfrm>
            <a:off x="3958814" y="2011681"/>
            <a:ext cx="3797450" cy="369332"/>
          </a:xfrm>
          <a:prstGeom prst="rect">
            <a:avLst/>
          </a:prstGeom>
          <a:noFill/>
        </p:spPr>
        <p:txBody>
          <a:bodyPr wrap="square" rtlCol="0">
            <a:spAutoFit/>
          </a:bodyPr>
          <a:lstStyle/>
          <a:p>
            <a:r>
              <a:rPr lang="en-US" dirty="0" smtClean="0"/>
              <a:t>Increased Awareness/Diagnosis</a:t>
            </a:r>
            <a:endParaRPr lang="en-US" dirty="0"/>
          </a:p>
        </p:txBody>
      </p:sp>
      <p:sp>
        <p:nvSpPr>
          <p:cNvPr id="4" name="TextBox 3"/>
          <p:cNvSpPr txBox="1"/>
          <p:nvPr/>
        </p:nvSpPr>
        <p:spPr>
          <a:xfrm>
            <a:off x="7327750" y="3303422"/>
            <a:ext cx="3797450" cy="369332"/>
          </a:xfrm>
          <a:prstGeom prst="rect">
            <a:avLst/>
          </a:prstGeom>
          <a:noFill/>
        </p:spPr>
        <p:txBody>
          <a:bodyPr wrap="square" rtlCol="0">
            <a:spAutoFit/>
          </a:bodyPr>
          <a:lstStyle/>
          <a:p>
            <a:r>
              <a:rPr lang="en-US" dirty="0" smtClean="0"/>
              <a:t>Earlier Diagnosis</a:t>
            </a:r>
            <a:endParaRPr lang="en-US" dirty="0"/>
          </a:p>
        </p:txBody>
      </p:sp>
      <p:sp>
        <p:nvSpPr>
          <p:cNvPr id="5" name="TextBox 4"/>
          <p:cNvSpPr txBox="1"/>
          <p:nvPr/>
        </p:nvSpPr>
        <p:spPr>
          <a:xfrm>
            <a:off x="5074024" y="4960560"/>
            <a:ext cx="3797450" cy="369332"/>
          </a:xfrm>
          <a:prstGeom prst="rect">
            <a:avLst/>
          </a:prstGeom>
          <a:noFill/>
        </p:spPr>
        <p:txBody>
          <a:bodyPr wrap="square" rtlCol="0">
            <a:spAutoFit/>
          </a:bodyPr>
          <a:lstStyle/>
          <a:p>
            <a:r>
              <a:rPr lang="en-US" dirty="0" smtClean="0"/>
              <a:t>Effective Therapies</a:t>
            </a:r>
            <a:endParaRPr lang="en-US" dirty="0"/>
          </a:p>
        </p:txBody>
      </p:sp>
      <p:sp>
        <p:nvSpPr>
          <p:cNvPr id="6" name="TextBox 5"/>
          <p:cNvSpPr txBox="1"/>
          <p:nvPr/>
        </p:nvSpPr>
        <p:spPr>
          <a:xfrm>
            <a:off x="2385222" y="5016552"/>
            <a:ext cx="3797450" cy="369332"/>
          </a:xfrm>
          <a:prstGeom prst="rect">
            <a:avLst/>
          </a:prstGeom>
          <a:noFill/>
        </p:spPr>
        <p:txBody>
          <a:bodyPr wrap="square" rtlCol="0">
            <a:spAutoFit/>
          </a:bodyPr>
          <a:lstStyle/>
          <a:p>
            <a:r>
              <a:rPr lang="en-US" dirty="0" smtClean="0"/>
              <a:t>Earlier Treatment</a:t>
            </a:r>
            <a:endParaRPr lang="en-US" dirty="0"/>
          </a:p>
        </p:txBody>
      </p:sp>
      <p:sp>
        <p:nvSpPr>
          <p:cNvPr id="7" name="TextBox 6"/>
          <p:cNvSpPr txBox="1"/>
          <p:nvPr/>
        </p:nvSpPr>
        <p:spPr>
          <a:xfrm>
            <a:off x="1583167" y="2945888"/>
            <a:ext cx="1891554" cy="369332"/>
          </a:xfrm>
          <a:prstGeom prst="rect">
            <a:avLst/>
          </a:prstGeom>
          <a:noFill/>
        </p:spPr>
        <p:txBody>
          <a:bodyPr wrap="square" rtlCol="0">
            <a:spAutoFit/>
          </a:bodyPr>
          <a:lstStyle/>
          <a:p>
            <a:r>
              <a:rPr lang="en-US" dirty="0" smtClean="0"/>
              <a:t>New Expectations</a:t>
            </a:r>
            <a:endParaRPr lang="en-US" dirty="0"/>
          </a:p>
        </p:txBody>
      </p:sp>
      <p:sp>
        <p:nvSpPr>
          <p:cNvPr id="8" name="Curved Down Arrow 7"/>
          <p:cNvSpPr/>
          <p:nvPr/>
        </p:nvSpPr>
        <p:spPr>
          <a:xfrm rot="3330127">
            <a:off x="7060951" y="1873299"/>
            <a:ext cx="1796527" cy="9792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Down Arrow 8"/>
          <p:cNvSpPr/>
          <p:nvPr/>
        </p:nvSpPr>
        <p:spPr>
          <a:xfrm rot="7989225">
            <a:off x="6969664" y="4245092"/>
            <a:ext cx="1796527" cy="9792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urved Down Arrow 9"/>
          <p:cNvSpPr/>
          <p:nvPr/>
        </p:nvSpPr>
        <p:spPr>
          <a:xfrm rot="10999553">
            <a:off x="3385684" y="5455158"/>
            <a:ext cx="1796527" cy="9792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urved Down Arrow 10"/>
          <p:cNvSpPr/>
          <p:nvPr/>
        </p:nvSpPr>
        <p:spPr>
          <a:xfrm rot="15266335">
            <a:off x="1710049" y="3732922"/>
            <a:ext cx="1796527" cy="9792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Curved Down Arrow 11"/>
          <p:cNvSpPr/>
          <p:nvPr/>
        </p:nvSpPr>
        <p:spPr>
          <a:xfrm rot="19257846">
            <a:off x="2422678" y="1517250"/>
            <a:ext cx="1796527" cy="9792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02820771"/>
      </p:ext>
    </p:extLst>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chstone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118" y="288491"/>
            <a:ext cx="3206859" cy="231962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easure Every Inchst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5921" y="1952052"/>
            <a:ext cx="6599898" cy="471145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stretch>
            <a:fillRect/>
          </a:stretch>
        </p:blipFill>
        <p:spPr>
          <a:xfrm>
            <a:off x="370832" y="3785897"/>
            <a:ext cx="2985432" cy="2877606"/>
          </a:xfrm>
          <a:prstGeom prst="rect">
            <a:avLst/>
          </a:prstGeom>
        </p:spPr>
      </p:pic>
      <p:pic>
        <p:nvPicPr>
          <p:cNvPr id="4" name="Picture 3"/>
          <p:cNvPicPr>
            <a:picLocks noChangeAspect="1"/>
          </p:cNvPicPr>
          <p:nvPr/>
        </p:nvPicPr>
        <p:blipFill>
          <a:blip r:embed="rId5"/>
          <a:stretch>
            <a:fillRect/>
          </a:stretch>
        </p:blipFill>
        <p:spPr>
          <a:xfrm>
            <a:off x="4997655" y="153409"/>
            <a:ext cx="5334744" cy="1781424"/>
          </a:xfrm>
          <a:prstGeom prst="rect">
            <a:avLst/>
          </a:prstGeom>
        </p:spPr>
      </p:pic>
    </p:spTree>
    <p:extLst>
      <p:ext uri="{BB962C8B-B14F-4D97-AF65-F5344CB8AC3E}">
        <p14:creationId xmlns:p14="http://schemas.microsoft.com/office/powerpoint/2010/main" val="4153669867"/>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erriweather"/>
              </a:rPr>
              <a:t>Mind the Etiology, Not Just the Syndrome</a:t>
            </a:r>
            <a:endParaRPr lang="en-US" dirty="0">
              <a:latin typeface="Merriweather"/>
            </a:endParaRPr>
          </a:p>
        </p:txBody>
      </p:sp>
      <p:sp>
        <p:nvSpPr>
          <p:cNvPr id="5" name="Rectangle 4"/>
          <p:cNvSpPr/>
          <p:nvPr/>
        </p:nvSpPr>
        <p:spPr>
          <a:xfrm>
            <a:off x="2104485" y="3340608"/>
            <a:ext cx="8056785" cy="2554545"/>
          </a:xfrm>
          <a:prstGeom prst="rect">
            <a:avLst/>
          </a:prstGeom>
          <a:noFill/>
        </p:spPr>
        <p:txBody>
          <a:bodyPr wrap="square" lIns="91440" tIns="45720" rIns="91440" bIns="45720">
            <a:spAutoFit/>
          </a:bodyPr>
          <a:lstStyle/>
          <a:p>
            <a:pPr algn="ctr"/>
            <a:r>
              <a:rPr lang="en-US" sz="4000" b="1" cap="none" spc="0" dirty="0" smtClean="0">
                <a:ln w="12700" cmpd="sng">
                  <a:solidFill>
                    <a:schemeClr val="accent4"/>
                  </a:solidFill>
                  <a:prstDash val="solid"/>
                </a:ln>
                <a:solidFill>
                  <a:srgbClr val="FFC000"/>
                </a:solidFill>
                <a:effectLst/>
              </a:rPr>
              <a:t>There is a difference between West syndrome secondary to </a:t>
            </a:r>
            <a:r>
              <a:rPr lang="en-US" sz="4000" b="1" cap="none" spc="0" dirty="0" err="1" smtClean="0">
                <a:ln w="12700" cmpd="sng">
                  <a:solidFill>
                    <a:schemeClr val="accent4"/>
                  </a:solidFill>
                  <a:prstDash val="solid"/>
                </a:ln>
                <a:solidFill>
                  <a:srgbClr val="FFC000"/>
                </a:solidFill>
                <a:effectLst/>
              </a:rPr>
              <a:t>hemimegalencephaly</a:t>
            </a:r>
            <a:r>
              <a:rPr lang="en-US" sz="4000" b="1" cap="none" spc="0" dirty="0" smtClean="0">
                <a:ln w="12700" cmpd="sng">
                  <a:solidFill>
                    <a:schemeClr val="accent4"/>
                  </a:solidFill>
                  <a:prstDash val="solid"/>
                </a:ln>
                <a:solidFill>
                  <a:srgbClr val="FFC000"/>
                </a:solidFill>
                <a:effectLst/>
              </a:rPr>
              <a:t> and West syndrome in the setting of SCN8A.</a:t>
            </a:r>
            <a:endParaRPr lang="en-US" sz="4000" b="1" cap="none" spc="0" dirty="0">
              <a:ln w="12700" cmpd="sng">
                <a:solidFill>
                  <a:schemeClr val="accent4"/>
                </a:solidFill>
                <a:prstDash val="solid"/>
              </a:ln>
              <a:solidFill>
                <a:srgbClr val="FFC000"/>
              </a:solidFill>
              <a:effectLst/>
            </a:endParaRPr>
          </a:p>
        </p:txBody>
      </p:sp>
      <p:sp>
        <p:nvSpPr>
          <p:cNvPr id="6" name="Rectangle 5"/>
          <p:cNvSpPr/>
          <p:nvPr/>
        </p:nvSpPr>
        <p:spPr>
          <a:xfrm>
            <a:off x="773150" y="2091074"/>
            <a:ext cx="10656849" cy="1077218"/>
          </a:xfrm>
          <a:prstGeom prst="rect">
            <a:avLst/>
          </a:prstGeom>
        </p:spPr>
        <p:txBody>
          <a:bodyPr wrap="square">
            <a:spAutoFit/>
          </a:bodyPr>
          <a:lstStyle/>
          <a:p>
            <a:r>
              <a:rPr lang="en-US" sz="3200" dirty="0"/>
              <a:t>Is the underlying reason for the epilepsy amenable to </a:t>
            </a:r>
            <a:r>
              <a:rPr lang="en-US" sz="3200" dirty="0" smtClean="0"/>
              <a:t>your chosen therapy</a:t>
            </a:r>
            <a:r>
              <a:rPr lang="en-US" sz="3200" dirty="0"/>
              <a:t>?</a:t>
            </a:r>
          </a:p>
        </p:txBody>
      </p:sp>
    </p:spTree>
    <p:extLst>
      <p:ext uri="{BB962C8B-B14F-4D97-AF65-F5344CB8AC3E}">
        <p14:creationId xmlns:p14="http://schemas.microsoft.com/office/powerpoint/2010/main" val="24696309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erriweather"/>
              </a:rPr>
              <a:t>Mind the Symptoms of the Syndrome</a:t>
            </a:r>
            <a:endParaRPr lang="en-US" dirty="0">
              <a:latin typeface="Merriweather"/>
            </a:endParaRPr>
          </a:p>
        </p:txBody>
      </p:sp>
      <p:sp>
        <p:nvSpPr>
          <p:cNvPr id="5" name="Rectangle 4"/>
          <p:cNvSpPr/>
          <p:nvPr/>
        </p:nvSpPr>
        <p:spPr>
          <a:xfrm>
            <a:off x="2104485" y="3340608"/>
            <a:ext cx="8056785" cy="1938992"/>
          </a:xfrm>
          <a:prstGeom prst="rect">
            <a:avLst/>
          </a:prstGeom>
          <a:noFill/>
        </p:spPr>
        <p:txBody>
          <a:bodyPr wrap="square" lIns="91440" tIns="45720" rIns="91440" bIns="45720">
            <a:spAutoFit/>
          </a:bodyPr>
          <a:lstStyle/>
          <a:p>
            <a:pPr algn="ctr"/>
            <a:r>
              <a:rPr lang="en-US" sz="4000" b="1" cap="none" spc="0" dirty="0" smtClean="0">
                <a:ln w="12700" cmpd="sng">
                  <a:solidFill>
                    <a:schemeClr val="accent4"/>
                  </a:solidFill>
                  <a:prstDash val="solid"/>
                </a:ln>
                <a:solidFill>
                  <a:srgbClr val="FFC000"/>
                </a:solidFill>
                <a:effectLst/>
              </a:rPr>
              <a:t>There is often a difference between SCN8A with primarily absence (LOF) versus severe DEE of SCN8A (GOF)</a:t>
            </a:r>
            <a:endParaRPr lang="en-US" sz="4000" b="1" cap="none" spc="0" dirty="0">
              <a:ln w="12700" cmpd="sng">
                <a:solidFill>
                  <a:schemeClr val="accent4"/>
                </a:solidFill>
                <a:prstDash val="solid"/>
              </a:ln>
              <a:solidFill>
                <a:srgbClr val="FFC000"/>
              </a:solidFill>
              <a:effectLst/>
            </a:endParaRPr>
          </a:p>
        </p:txBody>
      </p:sp>
      <p:sp>
        <p:nvSpPr>
          <p:cNvPr id="6" name="Rectangle 5"/>
          <p:cNvSpPr/>
          <p:nvPr/>
        </p:nvSpPr>
        <p:spPr>
          <a:xfrm>
            <a:off x="773150" y="2091074"/>
            <a:ext cx="10656849" cy="584775"/>
          </a:xfrm>
          <a:prstGeom prst="rect">
            <a:avLst/>
          </a:prstGeom>
        </p:spPr>
        <p:txBody>
          <a:bodyPr wrap="square">
            <a:spAutoFit/>
          </a:bodyPr>
          <a:lstStyle/>
          <a:p>
            <a:r>
              <a:rPr lang="en-US" sz="3200" dirty="0"/>
              <a:t>Is the </a:t>
            </a:r>
            <a:r>
              <a:rPr lang="en-US" sz="3200" dirty="0" smtClean="0"/>
              <a:t>presentation amenable </a:t>
            </a:r>
            <a:r>
              <a:rPr lang="en-US" sz="3200" dirty="0"/>
              <a:t>to </a:t>
            </a:r>
            <a:r>
              <a:rPr lang="en-US" sz="3200" dirty="0" smtClean="0"/>
              <a:t>your chosen therapy</a:t>
            </a:r>
            <a:r>
              <a:rPr lang="en-US" sz="3200" dirty="0"/>
              <a:t>?</a:t>
            </a:r>
          </a:p>
        </p:txBody>
      </p:sp>
    </p:spTree>
    <p:extLst>
      <p:ext uri="{BB962C8B-B14F-4D97-AF65-F5344CB8AC3E}">
        <p14:creationId xmlns:p14="http://schemas.microsoft.com/office/powerpoint/2010/main" val="21586048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erriweather"/>
              </a:rPr>
              <a:t>Mind the Timing of Treatment</a:t>
            </a:r>
            <a:endParaRPr lang="en-US" dirty="0">
              <a:latin typeface="Merriweather"/>
            </a:endParaRPr>
          </a:p>
        </p:txBody>
      </p:sp>
      <p:sp>
        <p:nvSpPr>
          <p:cNvPr id="3" name="Trapezoid 2"/>
          <p:cNvSpPr/>
          <p:nvPr/>
        </p:nvSpPr>
        <p:spPr>
          <a:xfrm>
            <a:off x="2904564" y="3098202"/>
            <a:ext cx="5680038" cy="3238052"/>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p:cNvSpPr txBox="1"/>
          <p:nvPr/>
        </p:nvSpPr>
        <p:spPr>
          <a:xfrm>
            <a:off x="4851699" y="4163230"/>
            <a:ext cx="2076226" cy="1107996"/>
          </a:xfrm>
          <a:prstGeom prst="rect">
            <a:avLst/>
          </a:prstGeom>
          <a:noFill/>
        </p:spPr>
        <p:txBody>
          <a:bodyPr wrap="square" rtlCol="0">
            <a:spAutoFit/>
          </a:bodyPr>
          <a:lstStyle/>
          <a:p>
            <a:r>
              <a:rPr lang="en-US" sz="6600" dirty="0" smtClean="0">
                <a:solidFill>
                  <a:schemeClr val="bg1">
                    <a:lumMod val="95000"/>
                  </a:schemeClr>
                </a:solidFill>
              </a:rPr>
              <a:t>1 </a:t>
            </a:r>
            <a:r>
              <a:rPr lang="en-US" sz="6600" dirty="0" err="1" smtClean="0">
                <a:solidFill>
                  <a:schemeClr val="bg1">
                    <a:lumMod val="95000"/>
                  </a:schemeClr>
                </a:solidFill>
              </a:rPr>
              <a:t>oz</a:t>
            </a:r>
            <a:endParaRPr lang="en-US" sz="6600" dirty="0">
              <a:solidFill>
                <a:schemeClr val="bg1">
                  <a:lumMod val="95000"/>
                </a:schemeClr>
              </a:solidFill>
            </a:endParaRPr>
          </a:p>
        </p:txBody>
      </p:sp>
      <p:sp>
        <p:nvSpPr>
          <p:cNvPr id="8" name="TextBox 7"/>
          <p:cNvSpPr txBox="1"/>
          <p:nvPr/>
        </p:nvSpPr>
        <p:spPr>
          <a:xfrm>
            <a:off x="4249270" y="5095854"/>
            <a:ext cx="3453205" cy="707886"/>
          </a:xfrm>
          <a:prstGeom prst="rect">
            <a:avLst/>
          </a:prstGeom>
          <a:noFill/>
        </p:spPr>
        <p:txBody>
          <a:bodyPr wrap="square" rtlCol="0">
            <a:spAutoFit/>
          </a:bodyPr>
          <a:lstStyle/>
          <a:p>
            <a:r>
              <a:rPr lang="en-US" sz="4000" dirty="0" smtClean="0">
                <a:solidFill>
                  <a:schemeClr val="bg1">
                    <a:lumMod val="95000"/>
                  </a:schemeClr>
                </a:solidFill>
              </a:rPr>
              <a:t>PREVENTION</a:t>
            </a:r>
            <a:endParaRPr lang="en-US" sz="4000" dirty="0">
              <a:solidFill>
                <a:schemeClr val="bg1">
                  <a:lumMod val="95000"/>
                </a:schemeClr>
              </a:solidFill>
            </a:endParaRPr>
          </a:p>
        </p:txBody>
      </p:sp>
    </p:spTree>
    <p:extLst>
      <p:ext uri="{BB962C8B-B14F-4D97-AF65-F5344CB8AC3E}">
        <p14:creationId xmlns:p14="http://schemas.microsoft.com/office/powerpoint/2010/main" val="485474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erriweather"/>
              </a:rPr>
              <a:t>Conclusions</a:t>
            </a:r>
            <a:endParaRPr lang="en-US" dirty="0">
              <a:latin typeface="Merriweather"/>
            </a:endParaRPr>
          </a:p>
        </p:txBody>
      </p:sp>
      <p:sp>
        <p:nvSpPr>
          <p:cNvPr id="6" name="Rectangle 5"/>
          <p:cNvSpPr/>
          <p:nvPr/>
        </p:nvSpPr>
        <p:spPr>
          <a:xfrm>
            <a:off x="773150" y="2091074"/>
            <a:ext cx="10656849" cy="3046988"/>
          </a:xfrm>
          <a:prstGeom prst="rect">
            <a:avLst/>
          </a:prstGeom>
        </p:spPr>
        <p:txBody>
          <a:bodyPr wrap="square">
            <a:spAutoFit/>
          </a:bodyPr>
          <a:lstStyle/>
          <a:p>
            <a:r>
              <a:rPr lang="en-US" sz="3200" dirty="0" smtClean="0"/>
              <a:t>-Understanding whether you are dealing with DE, EE, or DEE is essential</a:t>
            </a:r>
          </a:p>
          <a:p>
            <a:r>
              <a:rPr lang="en-US" sz="3200" dirty="0" smtClean="0"/>
              <a:t>-Early recognition, particularly via anticipation, allows for early treatment and potentially improved outcomes</a:t>
            </a:r>
          </a:p>
          <a:p>
            <a:r>
              <a:rPr lang="en-US" sz="3200" dirty="0" smtClean="0"/>
              <a:t>-Effective treatment (of more than seizures) is necessary to alter the course of DEE</a:t>
            </a:r>
            <a:endParaRPr lang="en-US" sz="3200" dirty="0"/>
          </a:p>
        </p:txBody>
      </p:sp>
    </p:spTree>
    <p:extLst>
      <p:ext uri="{BB962C8B-B14F-4D97-AF65-F5344CB8AC3E}">
        <p14:creationId xmlns:p14="http://schemas.microsoft.com/office/powerpoint/2010/main" val="2722100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857408" y="5037600"/>
            <a:ext cx="3236671" cy="1820400"/>
          </a:xfrm>
        </p:spPr>
      </p:pic>
      <p:sp>
        <p:nvSpPr>
          <p:cNvPr id="5" name="Rectangle 4"/>
          <p:cNvSpPr/>
          <p:nvPr/>
        </p:nvSpPr>
        <p:spPr>
          <a:xfrm>
            <a:off x="3079775" y="2677969"/>
            <a:ext cx="5638916" cy="1323439"/>
          </a:xfrm>
          <a:prstGeom prst="rect">
            <a:avLst/>
          </a:prstGeom>
          <a:noFill/>
        </p:spPr>
        <p:txBody>
          <a:bodyPr wrap="none" lIns="91440" tIns="45720" rIns="91440" bIns="45720">
            <a:spAutoFit/>
          </a:bodyPr>
          <a:lstStyle/>
          <a:p>
            <a:pPr algn="ctr"/>
            <a:r>
              <a:rPr lang="en-US" sz="8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QUESTIONS?</a:t>
            </a:r>
            <a:endParaRPr lang="en-US" sz="8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3137009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slides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919168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8059" y="3539749"/>
            <a:ext cx="7673756" cy="2998355"/>
          </a:xfrm>
          <a:prstGeom prst="rect">
            <a:avLst/>
          </a:prstGeom>
        </p:spPr>
      </p:pic>
      <p:sp>
        <p:nvSpPr>
          <p:cNvPr id="3" name="Text Placeholder 2"/>
          <p:cNvSpPr>
            <a:spLocks noGrp="1"/>
          </p:cNvSpPr>
          <p:nvPr>
            <p:ph type="body" idx="1"/>
          </p:nvPr>
        </p:nvSpPr>
        <p:spPr>
          <a:xfrm>
            <a:off x="415599" y="2007600"/>
            <a:ext cx="5829083" cy="4101600"/>
          </a:xfrm>
        </p:spPr>
        <p:txBody>
          <a:bodyPr/>
          <a:lstStyle/>
          <a:p>
            <a:r>
              <a:rPr lang="en-US" dirty="0" smtClean="0"/>
              <a:t>Pilot study of early surgery in TSC</a:t>
            </a:r>
          </a:p>
          <a:p>
            <a:pPr lvl="1"/>
            <a:r>
              <a:rPr lang="en-US" dirty="0" smtClean="0"/>
              <a:t>19 children &lt; 2y </a:t>
            </a:r>
          </a:p>
          <a:p>
            <a:pPr lvl="1"/>
            <a:r>
              <a:rPr lang="en-US" dirty="0" smtClean="0"/>
              <a:t>Surgery vs no surgery vs controlled epilepsy vs no epilepsy</a:t>
            </a:r>
          </a:p>
          <a:p>
            <a:pPr lvl="1"/>
            <a:endParaRPr lang="en-US" dirty="0"/>
          </a:p>
        </p:txBody>
      </p:sp>
      <p:sp>
        <p:nvSpPr>
          <p:cNvPr id="4" name="Text Placeholder 3"/>
          <p:cNvSpPr>
            <a:spLocks noGrp="1"/>
          </p:cNvSpPr>
          <p:nvPr>
            <p:ph type="body" idx="2"/>
          </p:nvPr>
        </p:nvSpPr>
        <p:spPr/>
        <p:txBody>
          <a:bodyPr/>
          <a:lstStyle/>
          <a:p>
            <a:r>
              <a:rPr lang="en-US" dirty="0" smtClean="0"/>
              <a:t>Surgery group</a:t>
            </a:r>
          </a:p>
          <a:p>
            <a:pPr lvl="1"/>
            <a:r>
              <a:rPr lang="en-US" dirty="0" smtClean="0"/>
              <a:t>50% with Engel I or II outcome</a:t>
            </a:r>
          </a:p>
          <a:p>
            <a:pPr lvl="1"/>
            <a:r>
              <a:rPr lang="en-US" dirty="0" smtClean="0"/>
              <a:t>Trajectory of development improved, notably for language</a:t>
            </a:r>
          </a:p>
          <a:p>
            <a:pPr lvl="1"/>
            <a:r>
              <a:rPr lang="en-US" dirty="0" smtClean="0"/>
              <a:t>Motor complications may limit measures of dev gain</a:t>
            </a:r>
            <a:endParaRPr lang="en-US" dirty="0"/>
          </a:p>
        </p:txBody>
      </p:sp>
      <p:sp>
        <p:nvSpPr>
          <p:cNvPr id="5" name="Title 1"/>
          <p:cNvSpPr>
            <a:spLocks noGrp="1"/>
          </p:cNvSpPr>
          <p:nvPr>
            <p:ph type="title"/>
          </p:nvPr>
        </p:nvSpPr>
        <p:spPr>
          <a:xfrm>
            <a:off x="415600" y="355665"/>
            <a:ext cx="11650020" cy="831600"/>
          </a:xfrm>
        </p:spPr>
        <p:txBody>
          <a:bodyPr>
            <a:normAutofit fontScale="90000"/>
          </a:bodyPr>
          <a:lstStyle/>
          <a:p>
            <a:r>
              <a:rPr lang="en-US" dirty="0" smtClean="0">
                <a:latin typeface="Merriweather"/>
              </a:rPr>
              <a:t>DEE Secondary to Multifocal Cortical Lesions Should be Considered for Epilepsy Surgery - TSC</a:t>
            </a:r>
            <a:endParaRPr lang="en-US" dirty="0">
              <a:latin typeface="Merriweather"/>
            </a:endParaRPr>
          </a:p>
        </p:txBody>
      </p:sp>
      <p:sp>
        <p:nvSpPr>
          <p:cNvPr id="6" name="TextBox 5"/>
          <p:cNvSpPr txBox="1"/>
          <p:nvPr/>
        </p:nvSpPr>
        <p:spPr>
          <a:xfrm>
            <a:off x="8877083" y="6399604"/>
            <a:ext cx="3914078" cy="276999"/>
          </a:xfrm>
          <a:prstGeom prst="rect">
            <a:avLst/>
          </a:prstGeom>
          <a:noFill/>
        </p:spPr>
        <p:txBody>
          <a:bodyPr wrap="square" rtlCol="0">
            <a:spAutoFit/>
          </a:bodyPr>
          <a:lstStyle/>
          <a:p>
            <a:r>
              <a:rPr lang="en-US" sz="1200" dirty="0" smtClean="0"/>
              <a:t>Grayson LE et al. </a:t>
            </a:r>
            <a:r>
              <a:rPr lang="en-US" sz="1200" dirty="0" err="1" smtClean="0"/>
              <a:t>Ped</a:t>
            </a:r>
            <a:r>
              <a:rPr lang="en-US" sz="1200" dirty="0" smtClean="0"/>
              <a:t> Neuro 2020;109:39-46.</a:t>
            </a:r>
            <a:endParaRPr lang="en-US" sz="1200" dirty="0"/>
          </a:p>
        </p:txBody>
      </p:sp>
    </p:spTree>
    <p:extLst>
      <p:ext uri="{BB962C8B-B14F-4D97-AF65-F5344CB8AC3E}">
        <p14:creationId xmlns:p14="http://schemas.microsoft.com/office/powerpoint/2010/main" val="2099069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smtClean="0"/>
              <a:t>25 TSC cases with &gt; 5y post-op follow up</a:t>
            </a:r>
          </a:p>
          <a:p>
            <a:r>
              <a:rPr lang="en-US" dirty="0" smtClean="0"/>
              <a:t>Mean age </a:t>
            </a:r>
            <a:r>
              <a:rPr lang="en-US" dirty="0" err="1" smtClean="0"/>
              <a:t>sz</a:t>
            </a:r>
            <a:r>
              <a:rPr lang="en-US" dirty="0" smtClean="0"/>
              <a:t> onset: 1.8y</a:t>
            </a:r>
          </a:p>
          <a:p>
            <a:r>
              <a:rPr lang="en-US" dirty="0" smtClean="0"/>
              <a:t>Mean age surgery: 14.3</a:t>
            </a:r>
          </a:p>
          <a:p>
            <a:r>
              <a:rPr lang="en-US" dirty="0" smtClean="0"/>
              <a:t>Age at surgery (p&lt;0.05) and duration (p&lt;0.01) predicted seizure freedom</a:t>
            </a:r>
          </a:p>
          <a:p>
            <a:r>
              <a:rPr lang="en-US" dirty="0" smtClean="0"/>
              <a:t>IS, onset &lt; 1y, surgery type did not predict </a:t>
            </a:r>
            <a:r>
              <a:rPr lang="en-US" dirty="0" err="1" smtClean="0"/>
              <a:t>sz</a:t>
            </a:r>
            <a:r>
              <a:rPr lang="en-US" dirty="0" smtClean="0"/>
              <a:t> freedom</a:t>
            </a:r>
          </a:p>
        </p:txBody>
      </p:sp>
      <p:sp>
        <p:nvSpPr>
          <p:cNvPr id="4" name="Text Placeholder 3"/>
          <p:cNvSpPr>
            <a:spLocks noGrp="1"/>
          </p:cNvSpPr>
          <p:nvPr>
            <p:ph type="body" idx="2"/>
          </p:nvPr>
        </p:nvSpPr>
        <p:spPr/>
        <p:txBody>
          <a:bodyPr/>
          <a:lstStyle/>
          <a:p>
            <a:endParaRPr lang="en-US" dirty="0"/>
          </a:p>
        </p:txBody>
      </p:sp>
      <p:sp>
        <p:nvSpPr>
          <p:cNvPr id="5" name="Title 1"/>
          <p:cNvSpPr txBox="1">
            <a:spLocks/>
          </p:cNvSpPr>
          <p:nvPr/>
        </p:nvSpPr>
        <p:spPr>
          <a:xfrm>
            <a:off x="415600" y="377967"/>
            <a:ext cx="11360800" cy="831600"/>
          </a:xfrm>
          <a:prstGeom prst="rect">
            <a:avLst/>
          </a:prstGeom>
        </p:spPr>
        <p:txBody>
          <a:bodyPr spcFirstLastPara="1" vert="horz" wrap="square" lIns="91425" tIns="91425" rIns="91425" bIns="91425" rtlCol="0" anchor="t" anchorCtr="0">
            <a:noAutofit/>
          </a:bodyPr>
          <a:lstStyle>
            <a:lvl1pPr lvl="0" algn="l" defTabSz="914400" rtl="0" eaLnBrk="1" latinLnBrk="0" hangingPunct="1">
              <a:lnSpc>
                <a:spcPct val="90000"/>
              </a:lnSpc>
              <a:spcBef>
                <a:spcPts val="0"/>
              </a:spcBef>
              <a:spcAft>
                <a:spcPts val="0"/>
              </a:spcAft>
              <a:buClr>
                <a:schemeClr val="lt1"/>
              </a:buClr>
              <a:buSzPts val="2800"/>
              <a:buNone/>
              <a:defRPr sz="4400" kern="1200">
                <a:solidFill>
                  <a:schemeClr val="lt1"/>
                </a:solidFill>
                <a:latin typeface="+mj-lt"/>
                <a:ea typeface="+mj-ea"/>
                <a:cs typeface="+mj-cs"/>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r>
              <a:rPr lang="en-US" sz="4000" dirty="0" smtClean="0">
                <a:latin typeface="Merriweather"/>
              </a:rPr>
              <a:t>Even Delayed Surgery May Achieve Improvements</a:t>
            </a:r>
            <a:endParaRPr lang="en-US" sz="4000" dirty="0">
              <a:latin typeface="Merriweather"/>
            </a:endParaRPr>
          </a:p>
        </p:txBody>
      </p:sp>
      <p:pic>
        <p:nvPicPr>
          <p:cNvPr id="6" name="Picture 5"/>
          <p:cNvPicPr/>
          <p:nvPr/>
        </p:nvPicPr>
        <p:blipFill>
          <a:blip r:embed="rId3"/>
          <a:stretch>
            <a:fillRect/>
          </a:stretch>
        </p:blipFill>
        <p:spPr>
          <a:xfrm>
            <a:off x="6236551" y="1905581"/>
            <a:ext cx="4624737" cy="1885834"/>
          </a:xfrm>
          <a:prstGeom prst="rect">
            <a:avLst/>
          </a:prstGeom>
        </p:spPr>
      </p:pic>
      <p:pic>
        <p:nvPicPr>
          <p:cNvPr id="7" name="Picture 6"/>
          <p:cNvPicPr/>
          <p:nvPr/>
        </p:nvPicPr>
        <p:blipFill>
          <a:blip r:embed="rId4"/>
          <a:stretch>
            <a:fillRect/>
          </a:stretch>
        </p:blipFill>
        <p:spPr>
          <a:xfrm>
            <a:off x="6236551" y="3948345"/>
            <a:ext cx="4542030" cy="2262874"/>
          </a:xfrm>
          <a:prstGeom prst="rect">
            <a:avLst/>
          </a:prstGeom>
        </p:spPr>
      </p:pic>
      <p:sp>
        <p:nvSpPr>
          <p:cNvPr id="8" name="TextBox 7"/>
          <p:cNvSpPr txBox="1"/>
          <p:nvPr/>
        </p:nvSpPr>
        <p:spPr>
          <a:xfrm>
            <a:off x="144966" y="6423092"/>
            <a:ext cx="4951142" cy="276999"/>
          </a:xfrm>
          <a:prstGeom prst="rect">
            <a:avLst/>
          </a:prstGeom>
          <a:noFill/>
        </p:spPr>
        <p:txBody>
          <a:bodyPr wrap="square" rtlCol="0">
            <a:spAutoFit/>
          </a:bodyPr>
          <a:lstStyle/>
          <a:p>
            <a:r>
              <a:rPr lang="en-US" sz="1200" dirty="0" smtClean="0"/>
              <a:t>Liang S et al. </a:t>
            </a:r>
            <a:r>
              <a:rPr lang="en-US" sz="1200" dirty="0" err="1" smtClean="0"/>
              <a:t>Epilepsia</a:t>
            </a:r>
            <a:r>
              <a:rPr lang="en-US" sz="1200" dirty="0" smtClean="0"/>
              <a:t> 2010;51:2316-2321</a:t>
            </a:r>
            <a:endParaRPr lang="en-US" sz="1200" dirty="0"/>
          </a:p>
        </p:txBody>
      </p:sp>
    </p:spTree>
    <p:extLst>
      <p:ext uri="{BB962C8B-B14F-4D97-AF65-F5344CB8AC3E}">
        <p14:creationId xmlns:p14="http://schemas.microsoft.com/office/powerpoint/2010/main" val="1530435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600" y="344514"/>
            <a:ext cx="11360800" cy="831600"/>
          </a:xfrm>
        </p:spPr>
        <p:txBody>
          <a:bodyPr>
            <a:normAutofit fontScale="90000"/>
          </a:bodyPr>
          <a:lstStyle/>
          <a:p>
            <a:r>
              <a:rPr lang="en-US" dirty="0" smtClean="0">
                <a:latin typeface="Merriweather"/>
              </a:rPr>
              <a:t>DEE Secondary to Focal Cortical Lesions Should be Considered for Epilepsy Surgery</a:t>
            </a:r>
            <a:endParaRPr lang="en-US" dirty="0">
              <a:latin typeface="Merriweather"/>
            </a:endParaRPr>
          </a:p>
        </p:txBody>
      </p:sp>
      <p:sp>
        <p:nvSpPr>
          <p:cNvPr id="3" name="Text Placeholder 2"/>
          <p:cNvSpPr>
            <a:spLocks noGrp="1"/>
          </p:cNvSpPr>
          <p:nvPr>
            <p:ph type="body" idx="1"/>
          </p:nvPr>
        </p:nvSpPr>
        <p:spPr>
          <a:xfrm>
            <a:off x="415600" y="2007600"/>
            <a:ext cx="5333200" cy="4593922"/>
          </a:xfrm>
        </p:spPr>
        <p:txBody>
          <a:bodyPr>
            <a:normAutofit/>
          </a:bodyPr>
          <a:lstStyle/>
          <a:p>
            <a:r>
              <a:rPr lang="en-US" dirty="0" smtClean="0"/>
              <a:t>14 children with hemispheric epilepsies (</a:t>
            </a:r>
            <a:r>
              <a:rPr lang="en-US" dirty="0" err="1" smtClean="0"/>
              <a:t>hemimegalencephaly</a:t>
            </a:r>
            <a:r>
              <a:rPr lang="en-US" dirty="0" smtClean="0"/>
              <a:t>, </a:t>
            </a:r>
            <a:r>
              <a:rPr lang="en-US" dirty="0" err="1" smtClean="0"/>
              <a:t>porencephalic</a:t>
            </a:r>
            <a:r>
              <a:rPr lang="en-US" dirty="0" smtClean="0"/>
              <a:t> cyst, perinatal ischemia)</a:t>
            </a:r>
          </a:p>
          <a:p>
            <a:r>
              <a:rPr lang="en-US" dirty="0" smtClean="0"/>
              <a:t>Mean age onset: 1.5m</a:t>
            </a:r>
          </a:p>
          <a:p>
            <a:r>
              <a:rPr lang="en-US" dirty="0" smtClean="0"/>
              <a:t>Mean age surgery 14.5m</a:t>
            </a:r>
          </a:p>
          <a:p>
            <a:r>
              <a:rPr lang="en-US" dirty="0" smtClean="0"/>
              <a:t>Outcome mean 31m</a:t>
            </a:r>
          </a:p>
          <a:p>
            <a:pPr lvl="1"/>
            <a:r>
              <a:rPr lang="en-US" b="1" dirty="0" smtClean="0"/>
              <a:t>71% Engel 1</a:t>
            </a:r>
          </a:p>
          <a:p>
            <a:pPr lvl="1"/>
            <a:r>
              <a:rPr lang="en-US" dirty="0" smtClean="0"/>
              <a:t>79% reduced/discontinued ASM</a:t>
            </a:r>
            <a:endParaRPr lang="en-US" dirty="0"/>
          </a:p>
        </p:txBody>
      </p:sp>
      <p:pic>
        <p:nvPicPr>
          <p:cNvPr id="5" name="Picture 4"/>
          <p:cNvPicPr>
            <a:picLocks noChangeAspect="1"/>
          </p:cNvPicPr>
          <p:nvPr/>
        </p:nvPicPr>
        <p:blipFill>
          <a:blip r:embed="rId3"/>
          <a:stretch>
            <a:fillRect/>
          </a:stretch>
        </p:blipFill>
        <p:spPr>
          <a:xfrm>
            <a:off x="6345465" y="1855221"/>
            <a:ext cx="5304082" cy="2091666"/>
          </a:xfrm>
          <a:prstGeom prst="rect">
            <a:avLst/>
          </a:prstGeom>
        </p:spPr>
      </p:pic>
      <p:sp>
        <p:nvSpPr>
          <p:cNvPr id="6" name="TextBox 5"/>
          <p:cNvSpPr txBox="1"/>
          <p:nvPr/>
        </p:nvSpPr>
        <p:spPr>
          <a:xfrm>
            <a:off x="6096000" y="4625994"/>
            <a:ext cx="5549830" cy="1569660"/>
          </a:xfrm>
          <a:prstGeom prst="rect">
            <a:avLst/>
          </a:prstGeom>
          <a:noFill/>
        </p:spPr>
        <p:txBody>
          <a:bodyPr wrap="square" rtlCol="0">
            <a:spAutoFit/>
          </a:bodyPr>
          <a:lstStyle/>
          <a:p>
            <a:r>
              <a:rPr lang="en-US" sz="2400" b="1" dirty="0" smtClean="0"/>
              <a:t>Developmental Outcome</a:t>
            </a:r>
          </a:p>
          <a:p>
            <a:r>
              <a:rPr lang="en-US" sz="2400" dirty="0" smtClean="0"/>
              <a:t>Pre: Severe DD 10, Moderate 2, Mild 2</a:t>
            </a:r>
          </a:p>
          <a:p>
            <a:r>
              <a:rPr lang="en-US" sz="2400" dirty="0" smtClean="0"/>
              <a:t>Post: 5 Severe -&gt;Mod; 6 unchanged; 2 Mild-&gt;Mod</a:t>
            </a:r>
            <a:endParaRPr lang="en-US" sz="2400" dirty="0"/>
          </a:p>
        </p:txBody>
      </p:sp>
      <p:grpSp>
        <p:nvGrpSpPr>
          <p:cNvPr id="9" name="Group 8"/>
          <p:cNvGrpSpPr/>
          <p:nvPr/>
        </p:nvGrpSpPr>
        <p:grpSpPr>
          <a:xfrm>
            <a:off x="9500839" y="3300761"/>
            <a:ext cx="2464420" cy="2620537"/>
            <a:chOff x="9500839" y="3300761"/>
            <a:chExt cx="2464420" cy="2620537"/>
          </a:xfrm>
        </p:grpSpPr>
        <p:sp>
          <p:nvSpPr>
            <p:cNvPr id="7" name="Explosion 1 6"/>
            <p:cNvSpPr/>
            <p:nvPr/>
          </p:nvSpPr>
          <p:spPr>
            <a:xfrm>
              <a:off x="9500839" y="3300761"/>
              <a:ext cx="2464420" cy="2620537"/>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0142034" y="4291648"/>
              <a:ext cx="1182030" cy="584775"/>
            </a:xfrm>
            <a:prstGeom prst="rect">
              <a:avLst/>
            </a:prstGeom>
            <a:noFill/>
          </p:spPr>
          <p:txBody>
            <a:bodyPr wrap="square" rtlCol="0">
              <a:spAutoFit/>
            </a:bodyPr>
            <a:lstStyle/>
            <a:p>
              <a:r>
                <a:rPr lang="en-US" sz="3200" dirty="0" smtClean="0">
                  <a:latin typeface="Arial Black" panose="020B0A04020102020204" pitchFamily="34" charset="0"/>
                </a:rPr>
                <a:t>78%</a:t>
              </a:r>
              <a:endParaRPr lang="en-US" sz="3200" dirty="0">
                <a:latin typeface="Arial Black" panose="020B0A04020102020204" pitchFamily="34" charset="0"/>
              </a:endParaRPr>
            </a:p>
          </p:txBody>
        </p:sp>
      </p:grpSp>
    </p:spTree>
    <p:extLst>
      <p:ext uri="{BB962C8B-B14F-4D97-AF65-F5344CB8AC3E}">
        <p14:creationId xmlns:p14="http://schemas.microsoft.com/office/powerpoint/2010/main" val="2678056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4" name="Picture 3"/>
          <p:cNvPicPr/>
          <p:nvPr/>
        </p:nvPicPr>
        <p:blipFill>
          <a:blip r:embed="rId3"/>
          <a:stretch>
            <a:fillRect/>
          </a:stretch>
        </p:blipFill>
        <p:spPr>
          <a:xfrm>
            <a:off x="7111999" y="2063261"/>
            <a:ext cx="5194887" cy="2625579"/>
          </a:xfrm>
          <a:prstGeom prst="rect">
            <a:avLst/>
          </a:prstGeom>
        </p:spPr>
      </p:pic>
      <p:sp>
        <p:nvSpPr>
          <p:cNvPr id="84" name="Google Shape;84;p16"/>
          <p:cNvSpPr txBox="1">
            <a:spLocks noGrp="1"/>
          </p:cNvSpPr>
          <p:nvPr>
            <p:ph type="body" idx="1"/>
          </p:nvPr>
        </p:nvSpPr>
        <p:spPr>
          <a:xfrm>
            <a:off x="1" y="1835662"/>
            <a:ext cx="7111999" cy="4635477"/>
          </a:xfrm>
          <a:prstGeom prst="rect">
            <a:avLst/>
          </a:prstGeom>
        </p:spPr>
        <p:txBody>
          <a:bodyPr spcFirstLastPara="1" vert="horz" wrap="square" lIns="121900" tIns="121900" rIns="121900" bIns="121900" rtlCol="0" anchor="t" anchorCtr="0">
            <a:normAutofit/>
          </a:bodyPr>
          <a:lstStyle/>
          <a:p>
            <a:pPr marL="380990" indent="-380990">
              <a:spcAft>
                <a:spcPts val="1600"/>
              </a:spcAft>
            </a:pPr>
            <a:r>
              <a:rPr lang="en-US" sz="2133" dirty="0" smtClean="0">
                <a:solidFill>
                  <a:srgbClr val="002060"/>
                </a:solidFill>
              </a:rPr>
              <a:t>107 </a:t>
            </a:r>
            <a:r>
              <a:rPr lang="en-US" sz="2133" dirty="0" err="1">
                <a:solidFill>
                  <a:srgbClr val="002060"/>
                </a:solidFill>
              </a:rPr>
              <a:t>pt</a:t>
            </a:r>
            <a:r>
              <a:rPr lang="en-US" sz="2133" dirty="0">
                <a:solidFill>
                  <a:srgbClr val="002060"/>
                </a:solidFill>
              </a:rPr>
              <a:t> with LGS undergoing surgery evaluation</a:t>
            </a:r>
          </a:p>
          <a:p>
            <a:pPr marL="990575" lvl="1" indent="-380990">
              <a:spcAft>
                <a:spcPts val="1600"/>
              </a:spcAft>
            </a:pPr>
            <a:r>
              <a:rPr lang="en-US" sz="2133" dirty="0" smtClean="0"/>
              <a:t>64 </a:t>
            </a:r>
            <a:r>
              <a:rPr lang="en-US" sz="2133" dirty="0"/>
              <a:t>surgery </a:t>
            </a:r>
            <a:r>
              <a:rPr lang="en-US" sz="2133" dirty="0" smtClean="0"/>
              <a:t>(resection or </a:t>
            </a:r>
            <a:r>
              <a:rPr lang="en-US" sz="2133" dirty="0" err="1"/>
              <a:t>CC+resection</a:t>
            </a:r>
            <a:r>
              <a:rPr lang="en-US" sz="2133" dirty="0"/>
              <a:t>), 25 meds only</a:t>
            </a:r>
          </a:p>
          <a:p>
            <a:pPr marL="990575" lvl="1" indent="-380990">
              <a:spcAft>
                <a:spcPts val="1600"/>
              </a:spcAft>
            </a:pPr>
            <a:r>
              <a:rPr lang="en-US" sz="2133" dirty="0" smtClean="0"/>
              <a:t>IQ </a:t>
            </a:r>
            <a:r>
              <a:rPr lang="en-US" sz="2133" dirty="0"/>
              <a:t>(limited testing) </a:t>
            </a:r>
            <a:r>
              <a:rPr lang="en-US" sz="2133" dirty="0">
                <a:solidFill>
                  <a:srgbClr val="00B050"/>
                </a:solidFill>
              </a:rPr>
              <a:t>Improved</a:t>
            </a:r>
            <a:r>
              <a:rPr lang="en-US" sz="2133" dirty="0"/>
              <a:t> for 67% after surgery vs </a:t>
            </a:r>
            <a:r>
              <a:rPr lang="en-US" sz="2133" dirty="0" smtClean="0"/>
              <a:t>4% </a:t>
            </a:r>
            <a:r>
              <a:rPr lang="en-US" sz="2133" dirty="0"/>
              <a:t>on </a:t>
            </a:r>
            <a:r>
              <a:rPr lang="en-US" sz="2133" dirty="0" smtClean="0"/>
              <a:t>meds </a:t>
            </a:r>
            <a:endParaRPr lang="en-US" sz="2133" dirty="0"/>
          </a:p>
          <a:p>
            <a:pPr marL="990575" lvl="1" indent="-380990">
              <a:spcAft>
                <a:spcPts val="1600"/>
              </a:spcAft>
            </a:pPr>
            <a:r>
              <a:rPr lang="en-US" sz="2133" dirty="0"/>
              <a:t>IQ </a:t>
            </a:r>
            <a:r>
              <a:rPr lang="en-US" sz="2133" dirty="0">
                <a:solidFill>
                  <a:srgbClr val="FF0000"/>
                </a:solidFill>
              </a:rPr>
              <a:t>worsened</a:t>
            </a:r>
            <a:r>
              <a:rPr lang="en-US" sz="2133" dirty="0"/>
              <a:t> 12% after surgery and 43% on meds</a:t>
            </a:r>
          </a:p>
          <a:p>
            <a:pPr marL="990575" lvl="1" indent="-380990">
              <a:spcAft>
                <a:spcPts val="1600"/>
              </a:spcAft>
            </a:pPr>
            <a:r>
              <a:rPr lang="en-US" sz="2133" dirty="0"/>
              <a:t>QOL </a:t>
            </a:r>
            <a:r>
              <a:rPr lang="en-US" sz="2133" dirty="0">
                <a:solidFill>
                  <a:srgbClr val="00B050"/>
                </a:solidFill>
              </a:rPr>
              <a:t>improved</a:t>
            </a:r>
            <a:r>
              <a:rPr lang="en-US" sz="2133" dirty="0"/>
              <a:t> 72% after surgery vs 4% on </a:t>
            </a:r>
            <a:r>
              <a:rPr lang="en-US" sz="2133" dirty="0" smtClean="0"/>
              <a:t>meds</a:t>
            </a:r>
            <a:endParaRPr lang="en-US" sz="2133" dirty="0"/>
          </a:p>
          <a:p>
            <a:pPr marL="990575" lvl="1" indent="-380990">
              <a:spcAft>
                <a:spcPts val="1600"/>
              </a:spcAft>
            </a:pPr>
            <a:r>
              <a:rPr lang="en-US" sz="2133" dirty="0"/>
              <a:t>QOL </a:t>
            </a:r>
            <a:r>
              <a:rPr lang="en-US" sz="2133" dirty="0">
                <a:solidFill>
                  <a:srgbClr val="FF0000"/>
                </a:solidFill>
              </a:rPr>
              <a:t>worsened</a:t>
            </a:r>
            <a:r>
              <a:rPr lang="en-US" sz="2133" dirty="0"/>
              <a:t> 7% after surgery vs 48% on meds</a:t>
            </a:r>
          </a:p>
          <a:p>
            <a:pPr marL="990575" lvl="1" indent="-380990">
              <a:spcAft>
                <a:spcPts val="1600"/>
              </a:spcAft>
            </a:pPr>
            <a:endParaRPr dirty="0"/>
          </a:p>
        </p:txBody>
      </p:sp>
      <p:sp>
        <p:nvSpPr>
          <p:cNvPr id="6" name="Google Shape;83;p16"/>
          <p:cNvSpPr txBox="1">
            <a:spLocks/>
          </p:cNvSpPr>
          <p:nvPr/>
        </p:nvSpPr>
        <p:spPr>
          <a:xfrm>
            <a:off x="415600" y="433439"/>
            <a:ext cx="11360800" cy="1155216"/>
          </a:xfrm>
          <a:prstGeom prst="rect">
            <a:avLst/>
          </a:prstGeom>
          <a:noFill/>
          <a:ln>
            <a:noFill/>
          </a:ln>
        </p:spPr>
        <p:txBody>
          <a:bodyPr spcFirstLastPara="1" wrap="square" lIns="121900" tIns="121900" rIns="121900" bIns="121900" anchor="t" anchorCtr="0">
            <a:normAutofit fontScale="90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Merriweather"/>
              <a:buNone/>
              <a:defRPr sz="2800" b="0" i="0" u="none" strike="noStrike" cap="none">
                <a:solidFill>
                  <a:schemeClr val="lt1"/>
                </a:solidFill>
                <a:latin typeface="Merriweather"/>
                <a:ea typeface="Merriweather"/>
                <a:cs typeface="Merriweather"/>
                <a:sym typeface="Merriweather"/>
              </a:defRPr>
            </a:lvl1pPr>
            <a:lvl2pPr marR="0" lvl="1" algn="l" rtl="0">
              <a:lnSpc>
                <a:spcPct val="100000"/>
              </a:lnSpc>
              <a:spcBef>
                <a:spcPts val="0"/>
              </a:spcBef>
              <a:spcAft>
                <a:spcPts val="0"/>
              </a:spcAft>
              <a:buClr>
                <a:schemeClr val="lt1"/>
              </a:buClr>
              <a:buSzPts val="2800"/>
              <a:buFont typeface="Merriweather"/>
              <a:buNone/>
              <a:defRPr sz="2800" b="0" i="0" u="none" strike="noStrike" cap="none">
                <a:solidFill>
                  <a:schemeClr val="lt1"/>
                </a:solidFill>
                <a:latin typeface="Merriweather"/>
                <a:ea typeface="Merriweather"/>
                <a:cs typeface="Merriweather"/>
                <a:sym typeface="Merriweather"/>
              </a:defRPr>
            </a:lvl2pPr>
            <a:lvl3pPr marR="0" lvl="2" algn="l" rtl="0">
              <a:lnSpc>
                <a:spcPct val="100000"/>
              </a:lnSpc>
              <a:spcBef>
                <a:spcPts val="0"/>
              </a:spcBef>
              <a:spcAft>
                <a:spcPts val="0"/>
              </a:spcAft>
              <a:buClr>
                <a:schemeClr val="lt1"/>
              </a:buClr>
              <a:buSzPts val="2800"/>
              <a:buFont typeface="Merriweather"/>
              <a:buNone/>
              <a:defRPr sz="2800" b="0" i="0" u="none" strike="noStrike" cap="none">
                <a:solidFill>
                  <a:schemeClr val="lt1"/>
                </a:solidFill>
                <a:latin typeface="Merriweather"/>
                <a:ea typeface="Merriweather"/>
                <a:cs typeface="Merriweather"/>
                <a:sym typeface="Merriweather"/>
              </a:defRPr>
            </a:lvl3pPr>
            <a:lvl4pPr marR="0" lvl="3" algn="l" rtl="0">
              <a:lnSpc>
                <a:spcPct val="100000"/>
              </a:lnSpc>
              <a:spcBef>
                <a:spcPts val="0"/>
              </a:spcBef>
              <a:spcAft>
                <a:spcPts val="0"/>
              </a:spcAft>
              <a:buClr>
                <a:schemeClr val="lt1"/>
              </a:buClr>
              <a:buSzPts val="2800"/>
              <a:buFont typeface="Merriweather"/>
              <a:buNone/>
              <a:defRPr sz="2800" b="0" i="0" u="none" strike="noStrike" cap="none">
                <a:solidFill>
                  <a:schemeClr val="lt1"/>
                </a:solidFill>
                <a:latin typeface="Merriweather"/>
                <a:ea typeface="Merriweather"/>
                <a:cs typeface="Merriweather"/>
                <a:sym typeface="Merriweather"/>
              </a:defRPr>
            </a:lvl4pPr>
            <a:lvl5pPr marR="0" lvl="4" algn="l" rtl="0">
              <a:lnSpc>
                <a:spcPct val="100000"/>
              </a:lnSpc>
              <a:spcBef>
                <a:spcPts val="0"/>
              </a:spcBef>
              <a:spcAft>
                <a:spcPts val="0"/>
              </a:spcAft>
              <a:buClr>
                <a:schemeClr val="lt1"/>
              </a:buClr>
              <a:buSzPts val="2800"/>
              <a:buFont typeface="Merriweather"/>
              <a:buNone/>
              <a:defRPr sz="2800" b="0" i="0" u="none" strike="noStrike" cap="none">
                <a:solidFill>
                  <a:schemeClr val="lt1"/>
                </a:solidFill>
                <a:latin typeface="Merriweather"/>
                <a:ea typeface="Merriweather"/>
                <a:cs typeface="Merriweather"/>
                <a:sym typeface="Merriweather"/>
              </a:defRPr>
            </a:lvl5pPr>
            <a:lvl6pPr marR="0" lvl="5" algn="l" rtl="0">
              <a:lnSpc>
                <a:spcPct val="100000"/>
              </a:lnSpc>
              <a:spcBef>
                <a:spcPts val="0"/>
              </a:spcBef>
              <a:spcAft>
                <a:spcPts val="0"/>
              </a:spcAft>
              <a:buClr>
                <a:schemeClr val="lt1"/>
              </a:buClr>
              <a:buSzPts val="2800"/>
              <a:buFont typeface="Merriweather"/>
              <a:buNone/>
              <a:defRPr sz="2800" b="0" i="0" u="none" strike="noStrike" cap="none">
                <a:solidFill>
                  <a:schemeClr val="lt1"/>
                </a:solidFill>
                <a:latin typeface="Merriweather"/>
                <a:ea typeface="Merriweather"/>
                <a:cs typeface="Merriweather"/>
                <a:sym typeface="Merriweather"/>
              </a:defRPr>
            </a:lvl6pPr>
            <a:lvl7pPr marR="0" lvl="6" algn="l" rtl="0">
              <a:lnSpc>
                <a:spcPct val="100000"/>
              </a:lnSpc>
              <a:spcBef>
                <a:spcPts val="0"/>
              </a:spcBef>
              <a:spcAft>
                <a:spcPts val="0"/>
              </a:spcAft>
              <a:buClr>
                <a:schemeClr val="lt1"/>
              </a:buClr>
              <a:buSzPts val="2800"/>
              <a:buFont typeface="Merriweather"/>
              <a:buNone/>
              <a:defRPr sz="2800" b="0" i="0" u="none" strike="noStrike" cap="none">
                <a:solidFill>
                  <a:schemeClr val="lt1"/>
                </a:solidFill>
                <a:latin typeface="Merriweather"/>
                <a:ea typeface="Merriweather"/>
                <a:cs typeface="Merriweather"/>
                <a:sym typeface="Merriweather"/>
              </a:defRPr>
            </a:lvl7pPr>
            <a:lvl8pPr marR="0" lvl="7" algn="l" rtl="0">
              <a:lnSpc>
                <a:spcPct val="100000"/>
              </a:lnSpc>
              <a:spcBef>
                <a:spcPts val="0"/>
              </a:spcBef>
              <a:spcAft>
                <a:spcPts val="0"/>
              </a:spcAft>
              <a:buClr>
                <a:schemeClr val="lt1"/>
              </a:buClr>
              <a:buSzPts val="2800"/>
              <a:buFont typeface="Merriweather"/>
              <a:buNone/>
              <a:defRPr sz="2800" b="0" i="0" u="none" strike="noStrike" cap="none">
                <a:solidFill>
                  <a:schemeClr val="lt1"/>
                </a:solidFill>
                <a:latin typeface="Merriweather"/>
                <a:ea typeface="Merriweather"/>
                <a:cs typeface="Merriweather"/>
                <a:sym typeface="Merriweather"/>
              </a:defRPr>
            </a:lvl8pPr>
            <a:lvl9pPr marR="0" lvl="8" algn="l" rtl="0">
              <a:lnSpc>
                <a:spcPct val="100000"/>
              </a:lnSpc>
              <a:spcBef>
                <a:spcPts val="0"/>
              </a:spcBef>
              <a:spcAft>
                <a:spcPts val="0"/>
              </a:spcAft>
              <a:buClr>
                <a:schemeClr val="lt1"/>
              </a:buClr>
              <a:buSzPts val="2800"/>
              <a:buFont typeface="Merriweather"/>
              <a:buNone/>
              <a:defRPr sz="2800" b="0" i="0" u="none" strike="noStrike" cap="none">
                <a:solidFill>
                  <a:schemeClr val="lt1"/>
                </a:solidFill>
                <a:latin typeface="Merriweather"/>
                <a:ea typeface="Merriweather"/>
                <a:cs typeface="Merriweather"/>
                <a:sym typeface="Merriweather"/>
              </a:defRPr>
            </a:lvl9pPr>
          </a:lstStyle>
          <a:p>
            <a:r>
              <a:rPr lang="en-US" sz="3733" dirty="0" smtClean="0"/>
              <a:t>Surgery Offers Superior QOL, IQ, and Seizure Control Compared to Additional Meds </a:t>
            </a:r>
            <a:endParaRPr lang="en-US" sz="3733" dirty="0"/>
          </a:p>
        </p:txBody>
      </p:sp>
      <p:sp>
        <p:nvSpPr>
          <p:cNvPr id="2" name="TextBox 1"/>
          <p:cNvSpPr txBox="1"/>
          <p:nvPr/>
        </p:nvSpPr>
        <p:spPr>
          <a:xfrm>
            <a:off x="10367435" y="6496593"/>
            <a:ext cx="2817930" cy="261610"/>
          </a:xfrm>
          <a:prstGeom prst="rect">
            <a:avLst/>
          </a:prstGeom>
          <a:noFill/>
        </p:spPr>
        <p:txBody>
          <a:bodyPr wrap="square" rtlCol="0">
            <a:spAutoFit/>
          </a:bodyPr>
          <a:lstStyle/>
          <a:p>
            <a:r>
              <a:rPr lang="en-US" sz="1100" dirty="0">
                <a:solidFill>
                  <a:srgbClr val="002060"/>
                </a:solidFill>
              </a:rPr>
              <a:t>Ding P et al 2016</a:t>
            </a:r>
            <a:endParaRPr lang="en-US" sz="1100" dirty="0"/>
          </a:p>
        </p:txBody>
      </p:sp>
      <p:graphicFrame>
        <p:nvGraphicFramePr>
          <p:cNvPr id="3" name="Table 2"/>
          <p:cNvGraphicFramePr>
            <a:graphicFrameLocks noGrp="1"/>
          </p:cNvGraphicFramePr>
          <p:nvPr>
            <p:extLst>
              <p:ext uri="{D42A27DB-BD31-4B8C-83A1-F6EECF244321}">
                <p14:modId xmlns:p14="http://schemas.microsoft.com/office/powerpoint/2010/main" val="1489664268"/>
              </p:ext>
            </p:extLst>
          </p:nvPr>
        </p:nvGraphicFramePr>
        <p:xfrm>
          <a:off x="7214838" y="4916439"/>
          <a:ext cx="4718206" cy="1483360"/>
        </p:xfrm>
        <a:graphic>
          <a:graphicData uri="http://schemas.openxmlformats.org/drawingml/2006/table">
            <a:tbl>
              <a:tblPr firstRow="1" bandRow="1">
                <a:tableStyleId>{5C22544A-7EE6-4342-B048-85BDC9FD1C3A}</a:tableStyleId>
              </a:tblPr>
              <a:tblGrid>
                <a:gridCol w="2359103">
                  <a:extLst>
                    <a:ext uri="{9D8B030D-6E8A-4147-A177-3AD203B41FA5}">
                      <a16:colId xmlns:a16="http://schemas.microsoft.com/office/drawing/2014/main" val="894843438"/>
                    </a:ext>
                  </a:extLst>
                </a:gridCol>
                <a:gridCol w="2359103">
                  <a:extLst>
                    <a:ext uri="{9D8B030D-6E8A-4147-A177-3AD203B41FA5}">
                      <a16:colId xmlns:a16="http://schemas.microsoft.com/office/drawing/2014/main" val="4146730309"/>
                    </a:ext>
                  </a:extLst>
                </a:gridCol>
              </a:tblGrid>
              <a:tr h="370840">
                <a:tc>
                  <a:txBody>
                    <a:bodyPr/>
                    <a:lstStyle/>
                    <a:p>
                      <a:r>
                        <a:rPr lang="en-US" dirty="0" smtClean="0"/>
                        <a:t>Surgery</a:t>
                      </a:r>
                      <a:endParaRPr lang="en-US" dirty="0"/>
                    </a:p>
                  </a:txBody>
                  <a:tcPr/>
                </a:tc>
                <a:tc>
                  <a:txBody>
                    <a:bodyPr/>
                    <a:lstStyle/>
                    <a:p>
                      <a:r>
                        <a:rPr lang="en-US" dirty="0" smtClean="0"/>
                        <a:t>Meds</a:t>
                      </a:r>
                      <a:endParaRPr lang="en-US" dirty="0"/>
                    </a:p>
                  </a:txBody>
                  <a:tcPr/>
                </a:tc>
                <a:extLst>
                  <a:ext uri="{0D108BD9-81ED-4DB2-BD59-A6C34878D82A}">
                    <a16:rowId xmlns:a16="http://schemas.microsoft.com/office/drawing/2014/main" val="1837538141"/>
                  </a:ext>
                </a:extLst>
              </a:tr>
              <a:tr h="370840">
                <a:tc>
                  <a:txBody>
                    <a:bodyPr/>
                    <a:lstStyle/>
                    <a:p>
                      <a:r>
                        <a:rPr lang="en-US" dirty="0" smtClean="0"/>
                        <a:t>1Y: 70%</a:t>
                      </a:r>
                      <a:endParaRPr lang="en-US" dirty="0"/>
                    </a:p>
                  </a:txBody>
                  <a:tcPr/>
                </a:tc>
                <a:tc>
                  <a:txBody>
                    <a:bodyPr/>
                    <a:lstStyle/>
                    <a:p>
                      <a:r>
                        <a:rPr lang="en-US" dirty="0" smtClean="0"/>
                        <a:t>4%</a:t>
                      </a:r>
                      <a:endParaRPr lang="en-US" dirty="0"/>
                    </a:p>
                  </a:txBody>
                  <a:tcPr/>
                </a:tc>
                <a:extLst>
                  <a:ext uri="{0D108BD9-81ED-4DB2-BD59-A6C34878D82A}">
                    <a16:rowId xmlns:a16="http://schemas.microsoft.com/office/drawing/2014/main" val="2847615645"/>
                  </a:ext>
                </a:extLst>
              </a:tr>
              <a:tr h="370840">
                <a:tc>
                  <a:txBody>
                    <a:bodyPr/>
                    <a:lstStyle/>
                    <a:p>
                      <a:r>
                        <a:rPr lang="en-US" dirty="0" smtClean="0"/>
                        <a:t>3Y: 60%</a:t>
                      </a:r>
                      <a:endParaRPr lang="en-US" dirty="0"/>
                    </a:p>
                  </a:txBody>
                  <a:tcPr/>
                </a:tc>
                <a:tc>
                  <a:txBody>
                    <a:bodyPr/>
                    <a:lstStyle/>
                    <a:p>
                      <a:r>
                        <a:rPr lang="en-US" dirty="0" smtClean="0"/>
                        <a:t>0%</a:t>
                      </a:r>
                      <a:endParaRPr lang="en-US" dirty="0"/>
                    </a:p>
                  </a:txBody>
                  <a:tcPr/>
                </a:tc>
                <a:extLst>
                  <a:ext uri="{0D108BD9-81ED-4DB2-BD59-A6C34878D82A}">
                    <a16:rowId xmlns:a16="http://schemas.microsoft.com/office/drawing/2014/main" val="1097440528"/>
                  </a:ext>
                </a:extLst>
              </a:tr>
              <a:tr h="370840">
                <a:tc>
                  <a:txBody>
                    <a:bodyPr/>
                    <a:lstStyle/>
                    <a:p>
                      <a:r>
                        <a:rPr lang="en-US" dirty="0" smtClean="0"/>
                        <a:t>5Y:</a:t>
                      </a:r>
                      <a:r>
                        <a:rPr lang="en-US" baseline="0" dirty="0" smtClean="0"/>
                        <a:t> 55%</a:t>
                      </a:r>
                      <a:endParaRPr lang="en-US" dirty="0"/>
                    </a:p>
                  </a:txBody>
                  <a:tcPr/>
                </a:tc>
                <a:tc>
                  <a:txBody>
                    <a:bodyPr/>
                    <a:lstStyle/>
                    <a:p>
                      <a:r>
                        <a:rPr lang="en-US" dirty="0" smtClean="0"/>
                        <a:t>0%</a:t>
                      </a:r>
                      <a:endParaRPr lang="en-US" dirty="0"/>
                    </a:p>
                  </a:txBody>
                  <a:tcPr/>
                </a:tc>
                <a:extLst>
                  <a:ext uri="{0D108BD9-81ED-4DB2-BD59-A6C34878D82A}">
                    <a16:rowId xmlns:a16="http://schemas.microsoft.com/office/drawing/2014/main" val="2347866069"/>
                  </a:ext>
                </a:extLst>
              </a:tr>
            </a:tbl>
          </a:graphicData>
        </a:graphic>
      </p:graphicFrame>
      <p:sp>
        <p:nvSpPr>
          <p:cNvPr id="5" name="TextBox 4"/>
          <p:cNvSpPr txBox="1"/>
          <p:nvPr/>
        </p:nvSpPr>
        <p:spPr>
          <a:xfrm>
            <a:off x="8344829" y="4504174"/>
            <a:ext cx="3847171" cy="369332"/>
          </a:xfrm>
          <a:prstGeom prst="rect">
            <a:avLst/>
          </a:prstGeom>
          <a:noFill/>
        </p:spPr>
        <p:txBody>
          <a:bodyPr wrap="square" rtlCol="0">
            <a:spAutoFit/>
          </a:bodyPr>
          <a:lstStyle/>
          <a:p>
            <a:r>
              <a:rPr lang="en-US" dirty="0" smtClean="0"/>
              <a:t>SEIZURE FREE OUTCOMES</a:t>
            </a:r>
            <a:endParaRPr lang="en-US" dirty="0"/>
          </a:p>
        </p:txBody>
      </p:sp>
    </p:spTree>
    <p:extLst>
      <p:ext uri="{BB962C8B-B14F-4D97-AF65-F5344CB8AC3E}">
        <p14:creationId xmlns:p14="http://schemas.microsoft.com/office/powerpoint/2010/main" val="1844640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715" y="127496"/>
            <a:ext cx="7886700" cy="1325563"/>
          </a:xfrm>
        </p:spPr>
        <p:txBody>
          <a:bodyPr/>
          <a:lstStyle/>
          <a:p>
            <a:r>
              <a:rPr lang="en-US" dirty="0" smtClean="0">
                <a:solidFill>
                  <a:srgbClr val="007A53"/>
                </a:solidFill>
              </a:rPr>
              <a:t>The First Clues…</a:t>
            </a:r>
            <a:endParaRPr lang="en-US" dirty="0">
              <a:solidFill>
                <a:srgbClr val="007A53"/>
              </a:solidFill>
            </a:endParaRPr>
          </a:p>
        </p:txBody>
      </p:sp>
      <p:sp>
        <p:nvSpPr>
          <p:cNvPr id="4" name="Content Placeholder 2"/>
          <p:cNvSpPr>
            <a:spLocks noGrp="1"/>
          </p:cNvSpPr>
          <p:nvPr>
            <p:ph idx="1"/>
          </p:nvPr>
        </p:nvSpPr>
        <p:spPr>
          <a:xfrm>
            <a:off x="614306" y="2219186"/>
            <a:ext cx="7886700" cy="4098605"/>
          </a:xfrm>
        </p:spPr>
        <p:txBody>
          <a:bodyPr>
            <a:normAutofit/>
          </a:bodyPr>
          <a:lstStyle/>
          <a:p>
            <a:r>
              <a:rPr lang="en-US" dirty="0" smtClean="0"/>
              <a:t>Initial seizure between 5-8months - may or may not be associated with </a:t>
            </a:r>
            <a:r>
              <a:rPr lang="en-US" u="sng" dirty="0" smtClean="0">
                <a:solidFill>
                  <a:srgbClr val="FF0000"/>
                </a:solidFill>
              </a:rPr>
              <a:t>fever/modest hyperthermia</a:t>
            </a:r>
          </a:p>
          <a:p>
            <a:r>
              <a:rPr lang="en-US" dirty="0" smtClean="0"/>
              <a:t>Clonic, generalized, </a:t>
            </a:r>
            <a:r>
              <a:rPr lang="en-US" u="sng" dirty="0" smtClean="0">
                <a:solidFill>
                  <a:srgbClr val="FF0000"/>
                </a:solidFill>
              </a:rPr>
              <a:t>unilateral clonic type</a:t>
            </a:r>
          </a:p>
          <a:p>
            <a:r>
              <a:rPr lang="en-US" u="sng" dirty="0" smtClean="0">
                <a:solidFill>
                  <a:srgbClr val="FF0000"/>
                </a:solidFill>
              </a:rPr>
              <a:t>Duration</a:t>
            </a:r>
            <a:r>
              <a:rPr lang="en-US" dirty="0" smtClean="0"/>
              <a:t> tends to be long, often evolving to status epilepticus</a:t>
            </a:r>
          </a:p>
          <a:p>
            <a:r>
              <a:rPr lang="en-US" dirty="0" smtClean="0"/>
              <a:t>EEG is most often normal at onset</a:t>
            </a:r>
          </a:p>
          <a:p>
            <a:r>
              <a:rPr lang="en-US" dirty="0" smtClean="0"/>
              <a:t>Initial diagnosis is often febrile seizure</a:t>
            </a:r>
          </a:p>
          <a:p>
            <a:r>
              <a:rPr lang="en-US" dirty="0" smtClean="0"/>
              <a:t>Seizures often recur in weeks to months</a:t>
            </a:r>
          </a:p>
          <a:p>
            <a:endParaRPr lang="en-US" dirty="0" smtClean="0"/>
          </a:p>
          <a:p>
            <a:pPr marL="0" indent="0">
              <a:buNone/>
            </a:pPr>
            <a:endParaRPr lang="en-US" dirty="0"/>
          </a:p>
        </p:txBody>
      </p:sp>
      <p:sp>
        <p:nvSpPr>
          <p:cNvPr id="3" name="Right Arrow 2"/>
          <p:cNvSpPr/>
          <p:nvPr/>
        </p:nvSpPr>
        <p:spPr>
          <a:xfrm>
            <a:off x="1623153" y="1388126"/>
            <a:ext cx="2688115" cy="572877"/>
          </a:xfrm>
          <a:prstGeom prst="rightArrow">
            <a:avLst/>
          </a:prstGeom>
          <a:solidFill>
            <a:srgbClr val="003B5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a:endParaRPr>
          </a:p>
        </p:txBody>
      </p:sp>
      <p:sp>
        <p:nvSpPr>
          <p:cNvPr id="5" name="TextBox 4"/>
          <p:cNvSpPr txBox="1"/>
          <p:nvPr/>
        </p:nvSpPr>
        <p:spPr>
          <a:xfrm>
            <a:off x="2179503" y="1489897"/>
            <a:ext cx="1575412" cy="369332"/>
          </a:xfrm>
          <a:prstGeom prst="rect">
            <a:avLst/>
          </a:prstGeom>
          <a:noFill/>
        </p:spPr>
        <p:txBody>
          <a:bodyPr wrap="square" rtlCol="0">
            <a:spAutoFit/>
          </a:bodyPr>
          <a:lstStyle/>
          <a:p>
            <a:r>
              <a:rPr lang="en-US" dirty="0">
                <a:solidFill>
                  <a:srgbClr val="FFFFFF"/>
                </a:solidFill>
                <a:latin typeface="Arial"/>
              </a:rPr>
              <a:t>Years 0-1</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717" y="363745"/>
            <a:ext cx="1126153" cy="1126153"/>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1178" y="332197"/>
            <a:ext cx="1143000" cy="114300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35959" y="332197"/>
            <a:ext cx="1157700" cy="1157700"/>
          </a:xfrm>
          <a:prstGeom prst="rect">
            <a:avLst/>
          </a:prstGeom>
        </p:spPr>
      </p:pic>
    </p:spTree>
    <p:extLst>
      <p:ext uri="{BB962C8B-B14F-4D97-AF65-F5344CB8AC3E}">
        <p14:creationId xmlns:p14="http://schemas.microsoft.com/office/powerpoint/2010/main" val="4106273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par>
                                <p:cTn id="20" presetID="1" presetClass="exit" presetSubtype="0" fill="hold" nodeType="withEffect">
                                  <p:stCondLst>
                                    <p:cond delay="0"/>
                                  </p:stCondLst>
                                  <p:childTnLst>
                                    <p:set>
                                      <p:cBhvr>
                                        <p:cTn id="21" dur="1" fill="hold">
                                          <p:stCondLst>
                                            <p:cond delay="0"/>
                                          </p:stCondLst>
                                        </p:cTn>
                                        <p:tgtEl>
                                          <p:spTgt spid="9"/>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par>
                                <p:cTn id="26" presetID="1" presetClass="exit" presetSubtype="0" fill="hold" nodeType="withEffect">
                                  <p:stCondLst>
                                    <p:cond delay="0"/>
                                  </p:stCondLst>
                                  <p:childTnLst>
                                    <p:set>
                                      <p:cBhvr>
                                        <p:cTn id="27" dur="1" fill="hold">
                                          <p:stCondLst>
                                            <p:cond delay="0"/>
                                          </p:stCondLst>
                                        </p:cTn>
                                        <p:tgtEl>
                                          <p:spTgt spid="10"/>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A53"/>
                </a:solidFill>
              </a:rPr>
              <a:t>The Evolution…</a:t>
            </a:r>
            <a:endParaRPr lang="en-US" dirty="0">
              <a:solidFill>
                <a:srgbClr val="007A53"/>
              </a:solidFill>
            </a:endParaRPr>
          </a:p>
        </p:txBody>
      </p:sp>
      <p:sp>
        <p:nvSpPr>
          <p:cNvPr id="4" name="Content Placeholder 2"/>
          <p:cNvSpPr>
            <a:spLocks noGrp="1"/>
          </p:cNvSpPr>
          <p:nvPr>
            <p:ph idx="1"/>
          </p:nvPr>
        </p:nvSpPr>
        <p:spPr>
          <a:xfrm>
            <a:off x="721883" y="2288685"/>
            <a:ext cx="7886700" cy="3703305"/>
          </a:xfrm>
        </p:spPr>
        <p:txBody>
          <a:bodyPr>
            <a:normAutofit lnSpcReduction="10000"/>
          </a:bodyPr>
          <a:lstStyle/>
          <a:p>
            <a:r>
              <a:rPr lang="en-US" b="1" dirty="0" smtClean="0"/>
              <a:t>Other seizure types appear</a:t>
            </a:r>
          </a:p>
          <a:p>
            <a:pPr lvl="1"/>
            <a:r>
              <a:rPr lang="en-US" dirty="0" smtClean="0"/>
              <a:t>Alternating </a:t>
            </a:r>
            <a:r>
              <a:rPr lang="en-US" dirty="0" err="1" smtClean="0"/>
              <a:t>hemiclonic</a:t>
            </a:r>
            <a:endParaRPr lang="en-US" dirty="0" smtClean="0"/>
          </a:p>
          <a:p>
            <a:pPr lvl="1"/>
            <a:r>
              <a:rPr lang="en-US" dirty="0" smtClean="0"/>
              <a:t>Generalized tonic clonic</a:t>
            </a:r>
          </a:p>
          <a:p>
            <a:pPr lvl="1"/>
            <a:r>
              <a:rPr lang="en-US" dirty="0" smtClean="0"/>
              <a:t>Myoclonic</a:t>
            </a:r>
          </a:p>
          <a:p>
            <a:pPr lvl="1"/>
            <a:r>
              <a:rPr lang="en-US" dirty="0" smtClean="0"/>
              <a:t>Absence/atypical absence</a:t>
            </a:r>
          </a:p>
          <a:p>
            <a:pPr lvl="1"/>
            <a:r>
              <a:rPr lang="en-US" dirty="0" smtClean="0"/>
              <a:t>Focal dyscognitive </a:t>
            </a:r>
          </a:p>
          <a:p>
            <a:pPr lvl="1"/>
            <a:r>
              <a:rPr lang="en-US" dirty="0" smtClean="0"/>
              <a:t>Tonic seizures are rare</a:t>
            </a:r>
          </a:p>
          <a:p>
            <a:r>
              <a:rPr lang="en-US" dirty="0" smtClean="0"/>
              <a:t>EEG demonstrates </a:t>
            </a:r>
            <a:r>
              <a:rPr lang="en-US" b="1" dirty="0" smtClean="0"/>
              <a:t>generalized spike wave/polyspike wave</a:t>
            </a:r>
            <a:endParaRPr lang="en-US" b="1" dirty="0"/>
          </a:p>
        </p:txBody>
      </p:sp>
      <p:sp>
        <p:nvSpPr>
          <p:cNvPr id="5" name="Right Arrow 4"/>
          <p:cNvSpPr/>
          <p:nvPr/>
        </p:nvSpPr>
        <p:spPr>
          <a:xfrm>
            <a:off x="1623153" y="1388126"/>
            <a:ext cx="2688115" cy="572877"/>
          </a:xfrm>
          <a:prstGeom prst="rightArrow">
            <a:avLst/>
          </a:prstGeom>
          <a:solidFill>
            <a:srgbClr val="003B5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a:endParaRPr>
          </a:p>
        </p:txBody>
      </p:sp>
      <p:sp>
        <p:nvSpPr>
          <p:cNvPr id="6" name="TextBox 5"/>
          <p:cNvSpPr txBox="1"/>
          <p:nvPr/>
        </p:nvSpPr>
        <p:spPr>
          <a:xfrm>
            <a:off x="2179503" y="1489897"/>
            <a:ext cx="1575412" cy="369332"/>
          </a:xfrm>
          <a:prstGeom prst="rect">
            <a:avLst/>
          </a:prstGeom>
          <a:noFill/>
        </p:spPr>
        <p:txBody>
          <a:bodyPr wrap="square" rtlCol="0">
            <a:spAutoFit/>
          </a:bodyPr>
          <a:lstStyle/>
          <a:p>
            <a:r>
              <a:rPr lang="en-US" dirty="0">
                <a:solidFill>
                  <a:srgbClr val="FFFFFF"/>
                </a:solidFill>
                <a:latin typeface="Arial"/>
              </a:rPr>
              <a:t>Years 0-1</a:t>
            </a:r>
          </a:p>
        </p:txBody>
      </p:sp>
      <p:sp>
        <p:nvSpPr>
          <p:cNvPr id="7" name="Right Arrow 6"/>
          <p:cNvSpPr/>
          <p:nvPr/>
        </p:nvSpPr>
        <p:spPr>
          <a:xfrm>
            <a:off x="4284414" y="1388126"/>
            <a:ext cx="2688115" cy="572877"/>
          </a:xfrm>
          <a:prstGeom prst="rightArrow">
            <a:avLst/>
          </a:prstGeom>
          <a:solidFill>
            <a:srgbClr val="007A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a:endParaRPr>
          </a:p>
        </p:txBody>
      </p:sp>
      <p:sp>
        <p:nvSpPr>
          <p:cNvPr id="8" name="TextBox 7"/>
          <p:cNvSpPr txBox="1"/>
          <p:nvPr/>
        </p:nvSpPr>
        <p:spPr>
          <a:xfrm>
            <a:off x="5056972" y="1491490"/>
            <a:ext cx="1575412" cy="369332"/>
          </a:xfrm>
          <a:prstGeom prst="rect">
            <a:avLst/>
          </a:prstGeom>
          <a:noFill/>
        </p:spPr>
        <p:txBody>
          <a:bodyPr wrap="square" rtlCol="0">
            <a:spAutoFit/>
          </a:bodyPr>
          <a:lstStyle/>
          <a:p>
            <a:r>
              <a:rPr lang="en-US" dirty="0">
                <a:solidFill>
                  <a:srgbClr val="FFFFFF"/>
                </a:solidFill>
                <a:latin typeface="Arial"/>
              </a:rPr>
              <a:t>Years 1-4</a:t>
            </a:r>
          </a:p>
        </p:txBody>
      </p:sp>
    </p:spTree>
    <p:extLst>
      <p:ext uri="{BB962C8B-B14F-4D97-AF65-F5344CB8AC3E}">
        <p14:creationId xmlns:p14="http://schemas.microsoft.com/office/powerpoint/2010/main" val="4204414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A53"/>
                </a:solidFill>
              </a:rPr>
              <a:t>The Evolution…</a:t>
            </a:r>
            <a:endParaRPr lang="en-US" dirty="0">
              <a:solidFill>
                <a:srgbClr val="007A53"/>
              </a:solidFill>
            </a:endParaRPr>
          </a:p>
        </p:txBody>
      </p:sp>
      <p:sp>
        <p:nvSpPr>
          <p:cNvPr id="4" name="Content Placeholder 2"/>
          <p:cNvSpPr>
            <a:spLocks noGrp="1"/>
          </p:cNvSpPr>
          <p:nvPr>
            <p:ph idx="1"/>
          </p:nvPr>
        </p:nvSpPr>
        <p:spPr>
          <a:xfrm>
            <a:off x="668095" y="2267171"/>
            <a:ext cx="7886700" cy="3703305"/>
          </a:xfrm>
        </p:spPr>
        <p:txBody>
          <a:bodyPr>
            <a:normAutofit/>
          </a:bodyPr>
          <a:lstStyle/>
          <a:p>
            <a:r>
              <a:rPr lang="en-US" dirty="0" smtClean="0"/>
              <a:t>Developmental delays become evident </a:t>
            </a:r>
          </a:p>
          <a:p>
            <a:r>
              <a:rPr lang="en-US" dirty="0" smtClean="0"/>
              <a:t>Regression may occur </a:t>
            </a:r>
          </a:p>
          <a:p>
            <a:r>
              <a:rPr lang="en-US" dirty="0" smtClean="0"/>
              <a:t>Behavioral concerns of inattention and hyperactivity arise</a:t>
            </a:r>
          </a:p>
          <a:p>
            <a:r>
              <a:rPr lang="en-US" dirty="0" smtClean="0"/>
              <a:t>Neurological signs appear</a:t>
            </a:r>
          </a:p>
          <a:p>
            <a:pPr lvl="1"/>
            <a:r>
              <a:rPr lang="en-US" dirty="0" smtClean="0"/>
              <a:t>Hypotonia</a:t>
            </a:r>
          </a:p>
          <a:p>
            <a:pPr lvl="1"/>
            <a:r>
              <a:rPr lang="en-US" dirty="0" smtClean="0"/>
              <a:t>Ataxia</a:t>
            </a:r>
          </a:p>
          <a:p>
            <a:pPr lvl="1"/>
            <a:r>
              <a:rPr lang="en-US" dirty="0" smtClean="0"/>
              <a:t>Pyramidal signs</a:t>
            </a:r>
            <a:endParaRPr lang="en-US" dirty="0"/>
          </a:p>
        </p:txBody>
      </p:sp>
      <p:sp>
        <p:nvSpPr>
          <p:cNvPr id="5" name="Right Arrow 4"/>
          <p:cNvSpPr/>
          <p:nvPr/>
        </p:nvSpPr>
        <p:spPr>
          <a:xfrm>
            <a:off x="1623153" y="1388126"/>
            <a:ext cx="2688115" cy="572877"/>
          </a:xfrm>
          <a:prstGeom prst="rightArrow">
            <a:avLst/>
          </a:prstGeom>
          <a:solidFill>
            <a:srgbClr val="003B5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a:endParaRPr>
          </a:p>
        </p:txBody>
      </p:sp>
      <p:sp>
        <p:nvSpPr>
          <p:cNvPr id="6" name="TextBox 5"/>
          <p:cNvSpPr txBox="1"/>
          <p:nvPr/>
        </p:nvSpPr>
        <p:spPr>
          <a:xfrm>
            <a:off x="2179503" y="1489897"/>
            <a:ext cx="1575412" cy="369332"/>
          </a:xfrm>
          <a:prstGeom prst="rect">
            <a:avLst/>
          </a:prstGeom>
          <a:noFill/>
        </p:spPr>
        <p:txBody>
          <a:bodyPr wrap="square" rtlCol="0">
            <a:spAutoFit/>
          </a:bodyPr>
          <a:lstStyle/>
          <a:p>
            <a:r>
              <a:rPr lang="en-US" dirty="0">
                <a:solidFill>
                  <a:srgbClr val="FFFFFF"/>
                </a:solidFill>
                <a:latin typeface="Arial"/>
              </a:rPr>
              <a:t>Years 0-1</a:t>
            </a:r>
          </a:p>
        </p:txBody>
      </p:sp>
      <p:sp>
        <p:nvSpPr>
          <p:cNvPr id="7" name="Right Arrow 6"/>
          <p:cNvSpPr/>
          <p:nvPr/>
        </p:nvSpPr>
        <p:spPr>
          <a:xfrm>
            <a:off x="4284414" y="1388126"/>
            <a:ext cx="2688115" cy="572877"/>
          </a:xfrm>
          <a:prstGeom prst="rightArrow">
            <a:avLst/>
          </a:prstGeom>
          <a:solidFill>
            <a:srgbClr val="007A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a:endParaRPr>
          </a:p>
        </p:txBody>
      </p:sp>
      <p:sp>
        <p:nvSpPr>
          <p:cNvPr id="8" name="TextBox 7"/>
          <p:cNvSpPr txBox="1"/>
          <p:nvPr/>
        </p:nvSpPr>
        <p:spPr>
          <a:xfrm>
            <a:off x="5056972" y="1491490"/>
            <a:ext cx="1575412" cy="369332"/>
          </a:xfrm>
          <a:prstGeom prst="rect">
            <a:avLst/>
          </a:prstGeom>
          <a:noFill/>
        </p:spPr>
        <p:txBody>
          <a:bodyPr wrap="square" rtlCol="0">
            <a:spAutoFit/>
          </a:bodyPr>
          <a:lstStyle/>
          <a:p>
            <a:r>
              <a:rPr lang="en-US" dirty="0">
                <a:solidFill>
                  <a:srgbClr val="FFFFFF"/>
                </a:solidFill>
                <a:latin typeface="Arial"/>
              </a:rPr>
              <a:t>Years 1-4</a:t>
            </a:r>
          </a:p>
        </p:txBody>
      </p:sp>
    </p:spTree>
    <p:extLst>
      <p:ext uri="{BB962C8B-B14F-4D97-AF65-F5344CB8AC3E}">
        <p14:creationId xmlns:p14="http://schemas.microsoft.com/office/powerpoint/2010/main" val="39352191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A53"/>
                </a:solidFill>
              </a:rPr>
              <a:t>The long term</a:t>
            </a:r>
            <a:endParaRPr lang="en-US" dirty="0">
              <a:solidFill>
                <a:srgbClr val="007A53"/>
              </a:solidFill>
            </a:endParaRPr>
          </a:p>
        </p:txBody>
      </p:sp>
      <p:sp>
        <p:nvSpPr>
          <p:cNvPr id="4" name="Content Placeholder 2"/>
          <p:cNvSpPr>
            <a:spLocks noGrp="1"/>
          </p:cNvSpPr>
          <p:nvPr>
            <p:ph idx="1"/>
          </p:nvPr>
        </p:nvSpPr>
        <p:spPr>
          <a:xfrm>
            <a:off x="668095" y="2451886"/>
            <a:ext cx="7886700" cy="3703305"/>
          </a:xfrm>
        </p:spPr>
        <p:txBody>
          <a:bodyPr>
            <a:normAutofit/>
          </a:bodyPr>
          <a:lstStyle/>
          <a:p>
            <a:r>
              <a:rPr lang="en-US" dirty="0" smtClean="0"/>
              <a:t>Seizures persist into adulthood</a:t>
            </a:r>
          </a:p>
          <a:p>
            <a:pPr lvl="1"/>
            <a:r>
              <a:rPr lang="en-US" dirty="0" smtClean="0"/>
              <a:t>Rarely prolonged as the patient ages</a:t>
            </a:r>
          </a:p>
          <a:p>
            <a:pPr lvl="1"/>
            <a:r>
              <a:rPr lang="en-US" dirty="0" smtClean="0"/>
              <a:t>Mostly occur in sleep</a:t>
            </a:r>
          </a:p>
          <a:p>
            <a:r>
              <a:rPr lang="en-US" dirty="0" smtClean="0"/>
              <a:t>Cognitive delay persists</a:t>
            </a:r>
          </a:p>
          <a:p>
            <a:r>
              <a:rPr lang="en-US" dirty="0" smtClean="0"/>
              <a:t>Gait abnormalities persist </a:t>
            </a:r>
          </a:p>
          <a:p>
            <a:r>
              <a:rPr lang="en-US" dirty="0" smtClean="0"/>
              <a:t>Mortality by adulthood 15%</a:t>
            </a:r>
          </a:p>
          <a:p>
            <a:endParaRPr lang="en-US" dirty="0" smtClean="0"/>
          </a:p>
          <a:p>
            <a:endParaRPr lang="en-US" dirty="0"/>
          </a:p>
        </p:txBody>
      </p:sp>
      <p:sp>
        <p:nvSpPr>
          <p:cNvPr id="5" name="Right Arrow 4"/>
          <p:cNvSpPr/>
          <p:nvPr/>
        </p:nvSpPr>
        <p:spPr>
          <a:xfrm>
            <a:off x="1623153" y="1388126"/>
            <a:ext cx="2688115" cy="572877"/>
          </a:xfrm>
          <a:prstGeom prst="rightArrow">
            <a:avLst/>
          </a:prstGeom>
          <a:solidFill>
            <a:srgbClr val="003B5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a:endParaRPr>
          </a:p>
        </p:txBody>
      </p:sp>
      <p:sp>
        <p:nvSpPr>
          <p:cNvPr id="6" name="TextBox 5"/>
          <p:cNvSpPr txBox="1"/>
          <p:nvPr/>
        </p:nvSpPr>
        <p:spPr>
          <a:xfrm>
            <a:off x="2179503" y="1489897"/>
            <a:ext cx="1575412" cy="369332"/>
          </a:xfrm>
          <a:prstGeom prst="rect">
            <a:avLst/>
          </a:prstGeom>
          <a:noFill/>
        </p:spPr>
        <p:txBody>
          <a:bodyPr wrap="square" rtlCol="0">
            <a:spAutoFit/>
          </a:bodyPr>
          <a:lstStyle/>
          <a:p>
            <a:r>
              <a:rPr lang="en-US" dirty="0">
                <a:solidFill>
                  <a:srgbClr val="FFFFFF"/>
                </a:solidFill>
                <a:latin typeface="Arial"/>
              </a:rPr>
              <a:t>Years 0-1</a:t>
            </a:r>
          </a:p>
        </p:txBody>
      </p:sp>
      <p:sp>
        <p:nvSpPr>
          <p:cNvPr id="7" name="Right Arrow 6"/>
          <p:cNvSpPr/>
          <p:nvPr/>
        </p:nvSpPr>
        <p:spPr>
          <a:xfrm>
            <a:off x="4284414" y="1388126"/>
            <a:ext cx="2688115" cy="572877"/>
          </a:xfrm>
          <a:prstGeom prst="rightArrow">
            <a:avLst/>
          </a:prstGeom>
          <a:solidFill>
            <a:srgbClr val="007A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a:endParaRPr>
          </a:p>
        </p:txBody>
      </p:sp>
      <p:sp>
        <p:nvSpPr>
          <p:cNvPr id="8" name="TextBox 7"/>
          <p:cNvSpPr txBox="1"/>
          <p:nvPr/>
        </p:nvSpPr>
        <p:spPr>
          <a:xfrm>
            <a:off x="5056972" y="1491490"/>
            <a:ext cx="1575412" cy="369332"/>
          </a:xfrm>
          <a:prstGeom prst="rect">
            <a:avLst/>
          </a:prstGeom>
          <a:noFill/>
        </p:spPr>
        <p:txBody>
          <a:bodyPr wrap="square" rtlCol="0">
            <a:spAutoFit/>
          </a:bodyPr>
          <a:lstStyle/>
          <a:p>
            <a:r>
              <a:rPr lang="en-US" dirty="0">
                <a:solidFill>
                  <a:srgbClr val="FFFFFF"/>
                </a:solidFill>
                <a:latin typeface="Arial"/>
              </a:rPr>
              <a:t>Years 1-4</a:t>
            </a:r>
          </a:p>
        </p:txBody>
      </p:sp>
      <p:sp>
        <p:nvSpPr>
          <p:cNvPr id="3" name="Right Arrow 2"/>
          <p:cNvSpPr/>
          <p:nvPr/>
        </p:nvSpPr>
        <p:spPr>
          <a:xfrm>
            <a:off x="6972528" y="1392072"/>
            <a:ext cx="3558994" cy="568930"/>
          </a:xfrm>
          <a:prstGeom prst="rightArrow">
            <a:avLst/>
          </a:prstGeom>
          <a:solidFill>
            <a:srgbClr val="003B5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a:endParaRPr>
          </a:p>
        </p:txBody>
      </p:sp>
      <p:sp>
        <p:nvSpPr>
          <p:cNvPr id="9" name="TextBox 8"/>
          <p:cNvSpPr txBox="1"/>
          <p:nvPr/>
        </p:nvSpPr>
        <p:spPr>
          <a:xfrm>
            <a:off x="7776210" y="1489897"/>
            <a:ext cx="2434590" cy="369332"/>
          </a:xfrm>
          <a:prstGeom prst="rect">
            <a:avLst/>
          </a:prstGeom>
          <a:noFill/>
        </p:spPr>
        <p:txBody>
          <a:bodyPr wrap="square" rtlCol="0">
            <a:spAutoFit/>
          </a:bodyPr>
          <a:lstStyle/>
          <a:p>
            <a:r>
              <a:rPr lang="en-US" dirty="0">
                <a:solidFill>
                  <a:srgbClr val="FFFFFF"/>
                </a:solidFill>
                <a:latin typeface="Arial"/>
              </a:rPr>
              <a:t>Years 5-Adulthood</a:t>
            </a:r>
          </a:p>
        </p:txBody>
      </p:sp>
    </p:spTree>
    <p:extLst>
      <p:ext uri="{BB962C8B-B14F-4D97-AF65-F5344CB8AC3E}">
        <p14:creationId xmlns:p14="http://schemas.microsoft.com/office/powerpoint/2010/main" val="3606645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comorbidities</a:t>
            </a:r>
          </a:p>
        </p:txBody>
      </p:sp>
      <p:sp>
        <p:nvSpPr>
          <p:cNvPr id="3" name="Content Placeholder 2"/>
          <p:cNvSpPr>
            <a:spLocks noGrp="1"/>
          </p:cNvSpPr>
          <p:nvPr>
            <p:ph idx="1"/>
          </p:nvPr>
        </p:nvSpPr>
        <p:spPr>
          <a:xfrm>
            <a:off x="2152650" y="1589147"/>
            <a:ext cx="7886700" cy="4370457"/>
          </a:xfrm>
        </p:spPr>
        <p:txBody>
          <a:bodyPr>
            <a:normAutofit/>
          </a:bodyPr>
          <a:lstStyle/>
          <a:p>
            <a:r>
              <a:rPr lang="en-US" b="1" dirty="0"/>
              <a:t>Cognitive Development </a:t>
            </a:r>
            <a:r>
              <a:rPr lang="en-US" dirty="0"/>
              <a:t>normal initially</a:t>
            </a:r>
          </a:p>
          <a:p>
            <a:pPr lvl="1"/>
            <a:r>
              <a:rPr lang="en-US" dirty="0"/>
              <a:t>Steep falling curve over the first 4 years</a:t>
            </a:r>
          </a:p>
          <a:p>
            <a:pPr lvl="2"/>
            <a:r>
              <a:rPr lang="en-US" dirty="0"/>
              <a:t>Relationship to seizures, medications, and the underlying gene mutation still unclear</a:t>
            </a:r>
          </a:p>
          <a:p>
            <a:pPr lvl="1"/>
            <a:r>
              <a:rPr lang="en-US" dirty="0"/>
              <a:t>Cognitive impairment: mild 34%, moderate 41%, severe 26%</a:t>
            </a:r>
            <a:r>
              <a:rPr lang="en-US" baseline="30000" dirty="0"/>
              <a:t>1</a:t>
            </a:r>
          </a:p>
          <a:p>
            <a:r>
              <a:rPr lang="en-US" b="1" dirty="0"/>
              <a:t>Behavior</a:t>
            </a:r>
          </a:p>
          <a:p>
            <a:pPr lvl="1"/>
            <a:r>
              <a:rPr lang="en-US" dirty="0"/>
              <a:t>Hyperactivity/inattention</a:t>
            </a:r>
          </a:p>
          <a:p>
            <a:pPr lvl="1"/>
            <a:r>
              <a:rPr lang="en-US" dirty="0"/>
              <a:t>Autistic traits</a:t>
            </a:r>
          </a:p>
        </p:txBody>
      </p:sp>
      <p:sp>
        <p:nvSpPr>
          <p:cNvPr id="4" name="TextBox 3"/>
          <p:cNvSpPr txBox="1"/>
          <p:nvPr/>
        </p:nvSpPr>
        <p:spPr>
          <a:xfrm>
            <a:off x="1796956" y="6264322"/>
            <a:ext cx="4299045" cy="400110"/>
          </a:xfrm>
          <a:prstGeom prst="rect">
            <a:avLst/>
          </a:prstGeom>
          <a:noFill/>
        </p:spPr>
        <p:txBody>
          <a:bodyPr wrap="square" rtlCol="0">
            <a:spAutoFit/>
          </a:bodyPr>
          <a:lstStyle/>
          <a:p>
            <a:r>
              <a:rPr lang="en-US" sz="900" dirty="0">
                <a:solidFill>
                  <a:srgbClr val="000000"/>
                </a:solidFill>
              </a:rPr>
              <a:t>1. </a:t>
            </a:r>
            <a:r>
              <a:rPr lang="en-US" sz="1000" dirty="0">
                <a:solidFill>
                  <a:srgbClr val="000000"/>
                </a:solidFill>
              </a:rPr>
              <a:t>Caraballo RH, </a:t>
            </a:r>
            <a:r>
              <a:rPr lang="en-US" sz="1000" dirty="0" err="1">
                <a:solidFill>
                  <a:srgbClr val="000000"/>
                </a:solidFill>
              </a:rPr>
              <a:t>Fejerman</a:t>
            </a:r>
            <a:r>
              <a:rPr lang="en-US" sz="1000" dirty="0">
                <a:solidFill>
                  <a:srgbClr val="000000"/>
                </a:solidFill>
              </a:rPr>
              <a:t> N. (2006) Dravet syndrome: a study of 53</a:t>
            </a:r>
          </a:p>
          <a:p>
            <a:r>
              <a:rPr lang="en-US" sz="1000" dirty="0">
                <a:solidFill>
                  <a:srgbClr val="000000"/>
                </a:solidFill>
              </a:rPr>
              <a:t>patients. Epilepsy Res 70:231–238.</a:t>
            </a:r>
          </a:p>
        </p:txBody>
      </p:sp>
    </p:spTree>
    <p:extLst>
      <p:ext uri="{BB962C8B-B14F-4D97-AF65-F5344CB8AC3E}">
        <p14:creationId xmlns:p14="http://schemas.microsoft.com/office/powerpoint/2010/main" val="11018016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comorbidities</a:t>
            </a:r>
          </a:p>
        </p:txBody>
      </p:sp>
      <p:sp>
        <p:nvSpPr>
          <p:cNvPr id="3" name="Content Placeholder 2"/>
          <p:cNvSpPr>
            <a:spLocks noGrp="1"/>
          </p:cNvSpPr>
          <p:nvPr>
            <p:ph idx="1"/>
          </p:nvPr>
        </p:nvSpPr>
        <p:spPr>
          <a:xfrm>
            <a:off x="2152650" y="1690690"/>
            <a:ext cx="7886700" cy="3703305"/>
          </a:xfrm>
        </p:spPr>
        <p:txBody>
          <a:bodyPr>
            <a:normAutofit/>
          </a:bodyPr>
          <a:lstStyle/>
          <a:p>
            <a:r>
              <a:rPr lang="en-US" b="1" dirty="0"/>
              <a:t>Sleep</a:t>
            </a:r>
          </a:p>
          <a:p>
            <a:pPr lvl="1"/>
            <a:r>
              <a:rPr lang="en-US" dirty="0"/>
              <a:t>75-82% of parents report sleep concern</a:t>
            </a:r>
            <a:r>
              <a:rPr lang="en-US" baseline="30000" dirty="0"/>
              <a:t>1,2</a:t>
            </a:r>
          </a:p>
          <a:p>
            <a:pPr lvl="1"/>
            <a:r>
              <a:rPr lang="en-US" dirty="0"/>
              <a:t>Difficult sleep initiation and transition are most common</a:t>
            </a:r>
          </a:p>
          <a:p>
            <a:pPr lvl="1"/>
            <a:r>
              <a:rPr lang="en-US" dirty="0"/>
              <a:t>Difficulty maintaining sleep (often seizure related)</a:t>
            </a:r>
          </a:p>
          <a:p>
            <a:pPr lvl="1"/>
            <a:r>
              <a:rPr lang="en-US" dirty="0"/>
              <a:t>Extrinsic vs intrinsic sleep dysfunction</a:t>
            </a:r>
          </a:p>
          <a:p>
            <a:pPr lvl="1"/>
            <a:endParaRPr lang="en-US" dirty="0"/>
          </a:p>
        </p:txBody>
      </p:sp>
      <p:sp>
        <p:nvSpPr>
          <p:cNvPr id="4" name="TextBox 3"/>
          <p:cNvSpPr txBox="1"/>
          <p:nvPr/>
        </p:nvSpPr>
        <p:spPr>
          <a:xfrm>
            <a:off x="1756012" y="6114197"/>
            <a:ext cx="4339988" cy="400110"/>
          </a:xfrm>
          <a:prstGeom prst="rect">
            <a:avLst/>
          </a:prstGeom>
          <a:noFill/>
        </p:spPr>
        <p:txBody>
          <a:bodyPr wrap="square" rtlCol="0">
            <a:spAutoFit/>
          </a:bodyPr>
          <a:lstStyle/>
          <a:p>
            <a:pPr marL="228600" indent="-228600">
              <a:buFontTx/>
              <a:buAutoNum type="arabicPeriod"/>
            </a:pPr>
            <a:r>
              <a:rPr lang="en-US" sz="1000" dirty="0">
                <a:solidFill>
                  <a:srgbClr val="000000"/>
                </a:solidFill>
              </a:rPr>
              <a:t>Knupp K, et al. Ped Neurology 2017;76.</a:t>
            </a:r>
          </a:p>
          <a:p>
            <a:pPr marL="228600" indent="-228600">
              <a:buFontTx/>
              <a:buAutoNum type="arabicPeriod"/>
            </a:pPr>
            <a:r>
              <a:rPr lang="en-US" sz="1000" dirty="0" err="1">
                <a:solidFill>
                  <a:srgbClr val="000000"/>
                </a:solidFill>
              </a:rPr>
              <a:t>Licheni</a:t>
            </a:r>
            <a:r>
              <a:rPr lang="en-US" sz="1000" dirty="0">
                <a:solidFill>
                  <a:srgbClr val="000000"/>
                </a:solidFill>
              </a:rPr>
              <a:t> SH, et al. Dev Med Child </a:t>
            </a:r>
            <a:r>
              <a:rPr lang="en-US" sz="1000" dirty="0" err="1">
                <a:solidFill>
                  <a:srgbClr val="000000"/>
                </a:solidFill>
              </a:rPr>
              <a:t>Neurol</a:t>
            </a:r>
            <a:r>
              <a:rPr lang="en-US" sz="1000" dirty="0">
                <a:solidFill>
                  <a:srgbClr val="000000"/>
                </a:solidFill>
              </a:rPr>
              <a:t> 2018,60.</a:t>
            </a:r>
          </a:p>
        </p:txBody>
      </p:sp>
    </p:spTree>
    <p:extLst>
      <p:ext uri="{BB962C8B-B14F-4D97-AF65-F5344CB8AC3E}">
        <p14:creationId xmlns:p14="http://schemas.microsoft.com/office/powerpoint/2010/main" val="3675221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comorbidities</a:t>
            </a:r>
          </a:p>
        </p:txBody>
      </p:sp>
      <p:sp>
        <p:nvSpPr>
          <p:cNvPr id="3" name="Content Placeholder 2"/>
          <p:cNvSpPr>
            <a:spLocks noGrp="1"/>
          </p:cNvSpPr>
          <p:nvPr>
            <p:ph idx="1"/>
          </p:nvPr>
        </p:nvSpPr>
        <p:spPr>
          <a:xfrm>
            <a:off x="2152650" y="1825626"/>
            <a:ext cx="4830454" cy="4233980"/>
          </a:xfrm>
        </p:spPr>
        <p:txBody>
          <a:bodyPr>
            <a:normAutofit/>
          </a:bodyPr>
          <a:lstStyle/>
          <a:p>
            <a:r>
              <a:rPr lang="en-US" b="1" dirty="0"/>
              <a:t>Orthopedic</a:t>
            </a:r>
          </a:p>
          <a:p>
            <a:pPr lvl="1"/>
            <a:r>
              <a:rPr lang="en-US" dirty="0"/>
              <a:t>Progressive gait deterioration and skeletal malalignment beginning around 6y</a:t>
            </a:r>
            <a:r>
              <a:rPr lang="en-US" baseline="30000" dirty="0"/>
              <a:t>1</a:t>
            </a:r>
          </a:p>
          <a:p>
            <a:pPr lvl="1"/>
            <a:r>
              <a:rPr lang="en-US" dirty="0"/>
              <a:t>Crouched gait, loss of foot arch, external tibial torsion</a:t>
            </a:r>
          </a:p>
          <a:p>
            <a:pPr lvl="1"/>
            <a:r>
              <a:rPr lang="en-US" dirty="0"/>
              <a:t>Decreased mobility and endurance over time</a:t>
            </a:r>
          </a:p>
          <a:p>
            <a:pPr lvl="1"/>
            <a:r>
              <a:rPr lang="en-US" dirty="0"/>
              <a:t>Osteopenia </a:t>
            </a:r>
          </a:p>
        </p:txBody>
      </p:sp>
      <p:sp>
        <p:nvSpPr>
          <p:cNvPr id="4" name="TextBox 3"/>
          <p:cNvSpPr txBox="1"/>
          <p:nvPr/>
        </p:nvSpPr>
        <p:spPr>
          <a:xfrm>
            <a:off x="1660478" y="6387153"/>
            <a:ext cx="3725838" cy="246221"/>
          </a:xfrm>
          <a:prstGeom prst="rect">
            <a:avLst/>
          </a:prstGeom>
          <a:noFill/>
        </p:spPr>
        <p:txBody>
          <a:bodyPr wrap="square" rtlCol="0">
            <a:spAutoFit/>
          </a:bodyPr>
          <a:lstStyle/>
          <a:p>
            <a:r>
              <a:rPr lang="en-US" sz="900" dirty="0">
                <a:solidFill>
                  <a:srgbClr val="000000"/>
                </a:solidFill>
              </a:rPr>
              <a:t>1. </a:t>
            </a:r>
            <a:r>
              <a:rPr lang="en-US" sz="1000" dirty="0" err="1">
                <a:solidFill>
                  <a:srgbClr val="000000"/>
                </a:solidFill>
              </a:rPr>
              <a:t>Rodda</a:t>
            </a:r>
            <a:r>
              <a:rPr lang="en-US" sz="1000" dirty="0">
                <a:solidFill>
                  <a:srgbClr val="000000"/>
                </a:solidFill>
              </a:rPr>
              <a:t> JM et al. Arch </a:t>
            </a:r>
            <a:r>
              <a:rPr lang="en-US" sz="1000" dirty="0" err="1">
                <a:solidFill>
                  <a:srgbClr val="000000"/>
                </a:solidFill>
              </a:rPr>
              <a:t>Neurol</a:t>
            </a:r>
            <a:r>
              <a:rPr lang="en-US" sz="1000" dirty="0">
                <a:solidFill>
                  <a:srgbClr val="000000"/>
                </a:solidFill>
              </a:rPr>
              <a:t> 2012</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3104" y="1825627"/>
            <a:ext cx="3056246" cy="3391531"/>
          </a:xfrm>
          <a:prstGeom prst="rect">
            <a:avLst/>
          </a:prstGeom>
        </p:spPr>
      </p:pic>
    </p:spTree>
    <p:extLst>
      <p:ext uri="{BB962C8B-B14F-4D97-AF65-F5344CB8AC3E}">
        <p14:creationId xmlns:p14="http://schemas.microsoft.com/office/powerpoint/2010/main" val="1487450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comorbidities</a:t>
            </a:r>
          </a:p>
        </p:txBody>
      </p:sp>
      <p:sp>
        <p:nvSpPr>
          <p:cNvPr id="3" name="Content Placeholder 2"/>
          <p:cNvSpPr>
            <a:spLocks noGrp="1"/>
          </p:cNvSpPr>
          <p:nvPr>
            <p:ph idx="1"/>
          </p:nvPr>
        </p:nvSpPr>
        <p:spPr>
          <a:xfrm>
            <a:off x="2152650" y="1690690"/>
            <a:ext cx="7886700" cy="3703305"/>
          </a:xfrm>
        </p:spPr>
        <p:txBody>
          <a:bodyPr>
            <a:normAutofit/>
          </a:bodyPr>
          <a:lstStyle/>
          <a:p>
            <a:r>
              <a:rPr lang="en-US" b="1" dirty="0"/>
              <a:t>Gastrointestinal</a:t>
            </a:r>
            <a:r>
              <a:rPr lang="en-US" baseline="30000" dirty="0"/>
              <a:t>1,2</a:t>
            </a:r>
          </a:p>
          <a:p>
            <a:pPr lvl="1"/>
            <a:r>
              <a:rPr lang="en-US" dirty="0"/>
              <a:t>99% report problems with appetite</a:t>
            </a:r>
          </a:p>
          <a:p>
            <a:pPr lvl="2"/>
            <a:r>
              <a:rPr lang="en-US" dirty="0"/>
              <a:t>Prolonged meal times, needing assistance with feeding, food fads</a:t>
            </a:r>
          </a:p>
          <a:p>
            <a:pPr lvl="1"/>
            <a:r>
              <a:rPr lang="en-US" dirty="0"/>
              <a:t>40% report difficulty swallowing</a:t>
            </a:r>
          </a:p>
          <a:p>
            <a:pPr lvl="1"/>
            <a:r>
              <a:rPr lang="en-US" dirty="0"/>
              <a:t>Constipation</a:t>
            </a:r>
          </a:p>
        </p:txBody>
      </p:sp>
      <p:sp>
        <p:nvSpPr>
          <p:cNvPr id="4" name="TextBox 3"/>
          <p:cNvSpPr txBox="1"/>
          <p:nvPr/>
        </p:nvSpPr>
        <p:spPr>
          <a:xfrm>
            <a:off x="1701421" y="6350225"/>
            <a:ext cx="4572000" cy="400110"/>
          </a:xfrm>
          <a:prstGeom prst="rect">
            <a:avLst/>
          </a:prstGeom>
          <a:noFill/>
        </p:spPr>
        <p:txBody>
          <a:bodyPr wrap="square" rtlCol="0">
            <a:spAutoFit/>
          </a:bodyPr>
          <a:lstStyle/>
          <a:p>
            <a:pPr marL="342900" indent="-342900">
              <a:buFontTx/>
              <a:buAutoNum type="arabicPeriod"/>
            </a:pPr>
            <a:r>
              <a:rPr lang="en-US" sz="1000" dirty="0">
                <a:solidFill>
                  <a:srgbClr val="000000"/>
                </a:solidFill>
              </a:rPr>
              <a:t>Villas N et al </a:t>
            </a:r>
            <a:r>
              <a:rPr lang="en-US" sz="1000" dirty="0" err="1">
                <a:solidFill>
                  <a:srgbClr val="000000"/>
                </a:solidFill>
              </a:rPr>
              <a:t>Epil</a:t>
            </a:r>
            <a:r>
              <a:rPr lang="en-US" sz="1000" dirty="0">
                <a:solidFill>
                  <a:srgbClr val="000000"/>
                </a:solidFill>
              </a:rPr>
              <a:t> </a:t>
            </a:r>
            <a:r>
              <a:rPr lang="en-US" sz="1000" dirty="0" err="1">
                <a:solidFill>
                  <a:srgbClr val="000000"/>
                </a:solidFill>
              </a:rPr>
              <a:t>Behav</a:t>
            </a:r>
            <a:r>
              <a:rPr lang="en-US" sz="1000" dirty="0">
                <a:solidFill>
                  <a:srgbClr val="000000"/>
                </a:solidFill>
              </a:rPr>
              <a:t> 2017</a:t>
            </a:r>
          </a:p>
          <a:p>
            <a:pPr marL="342900" indent="-342900">
              <a:buFontTx/>
              <a:buAutoNum type="arabicPeriod"/>
            </a:pPr>
            <a:r>
              <a:rPr lang="en-US" sz="1000" dirty="0">
                <a:solidFill>
                  <a:srgbClr val="000000"/>
                </a:solidFill>
              </a:rPr>
              <a:t>Knupp K et al Ped </a:t>
            </a:r>
            <a:r>
              <a:rPr lang="en-US" sz="1000" dirty="0" err="1">
                <a:solidFill>
                  <a:srgbClr val="000000"/>
                </a:solidFill>
              </a:rPr>
              <a:t>Neurol</a:t>
            </a:r>
            <a:r>
              <a:rPr lang="en-US" sz="1000" dirty="0">
                <a:solidFill>
                  <a:srgbClr val="000000"/>
                </a:solidFill>
              </a:rPr>
              <a:t> 2017</a:t>
            </a:r>
          </a:p>
        </p:txBody>
      </p:sp>
    </p:spTree>
    <p:extLst>
      <p:ext uri="{BB962C8B-B14F-4D97-AF65-F5344CB8AC3E}">
        <p14:creationId xmlns:p14="http://schemas.microsoft.com/office/powerpoint/2010/main" val="3497535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comorbidities</a:t>
            </a:r>
          </a:p>
        </p:txBody>
      </p:sp>
      <p:sp>
        <p:nvSpPr>
          <p:cNvPr id="3" name="Content Placeholder 2"/>
          <p:cNvSpPr>
            <a:spLocks noGrp="1"/>
          </p:cNvSpPr>
          <p:nvPr>
            <p:ph idx="1"/>
          </p:nvPr>
        </p:nvSpPr>
        <p:spPr/>
        <p:txBody>
          <a:bodyPr>
            <a:normAutofit/>
          </a:bodyPr>
          <a:lstStyle/>
          <a:p>
            <a:r>
              <a:rPr lang="en-US" b="1" dirty="0"/>
              <a:t>Other</a:t>
            </a:r>
          </a:p>
          <a:p>
            <a:pPr lvl="1"/>
            <a:r>
              <a:rPr lang="en-US" dirty="0"/>
              <a:t>Autonomic</a:t>
            </a:r>
          </a:p>
          <a:p>
            <a:pPr lvl="1"/>
            <a:r>
              <a:rPr lang="en-US" dirty="0"/>
              <a:t>Endocrine – precocious puberty</a:t>
            </a:r>
          </a:p>
          <a:p>
            <a:pPr lvl="1"/>
            <a:r>
              <a:rPr lang="en-US" dirty="0"/>
              <a:t>Immune – frequent infections</a:t>
            </a:r>
          </a:p>
          <a:p>
            <a:pPr lvl="1"/>
            <a:r>
              <a:rPr lang="en-US" dirty="0"/>
              <a:t>Mortality</a:t>
            </a:r>
            <a:r>
              <a:rPr lang="en-US" baseline="30000" dirty="0"/>
              <a:t>1</a:t>
            </a:r>
            <a:r>
              <a:rPr lang="en-US" dirty="0"/>
              <a:t> – early mortality in estimated 20% (SUDEP and SE most common cause)</a:t>
            </a:r>
          </a:p>
        </p:txBody>
      </p:sp>
      <p:sp>
        <p:nvSpPr>
          <p:cNvPr id="4" name="TextBox 3"/>
          <p:cNvSpPr txBox="1"/>
          <p:nvPr/>
        </p:nvSpPr>
        <p:spPr>
          <a:xfrm>
            <a:off x="1783308" y="6332561"/>
            <a:ext cx="3521123" cy="369332"/>
          </a:xfrm>
          <a:prstGeom prst="rect">
            <a:avLst/>
          </a:prstGeom>
          <a:noFill/>
        </p:spPr>
        <p:txBody>
          <a:bodyPr wrap="square" rtlCol="0">
            <a:spAutoFit/>
          </a:bodyPr>
          <a:lstStyle/>
          <a:p>
            <a:r>
              <a:rPr lang="en-US" dirty="0">
                <a:solidFill>
                  <a:srgbClr val="000000"/>
                </a:solidFill>
              </a:rPr>
              <a:t>1</a:t>
            </a:r>
            <a:r>
              <a:rPr lang="en-US" sz="1000" dirty="0">
                <a:solidFill>
                  <a:srgbClr val="000000"/>
                </a:solidFill>
              </a:rPr>
              <a:t>. </a:t>
            </a:r>
            <a:r>
              <a:rPr lang="en-US" sz="1000" dirty="0" err="1">
                <a:solidFill>
                  <a:srgbClr val="000000"/>
                </a:solidFill>
              </a:rPr>
              <a:t>Shmuely</a:t>
            </a:r>
            <a:r>
              <a:rPr lang="en-US" sz="1000" dirty="0">
                <a:solidFill>
                  <a:srgbClr val="000000"/>
                </a:solidFill>
              </a:rPr>
              <a:t>, S et al. </a:t>
            </a:r>
            <a:r>
              <a:rPr lang="en-US" sz="1000" dirty="0" err="1">
                <a:solidFill>
                  <a:srgbClr val="000000"/>
                </a:solidFill>
              </a:rPr>
              <a:t>Epil</a:t>
            </a:r>
            <a:r>
              <a:rPr lang="en-US" sz="1000" dirty="0">
                <a:solidFill>
                  <a:srgbClr val="000000"/>
                </a:solidFill>
              </a:rPr>
              <a:t> </a:t>
            </a:r>
            <a:r>
              <a:rPr lang="en-US" sz="1000" dirty="0" err="1">
                <a:solidFill>
                  <a:srgbClr val="000000"/>
                </a:solidFill>
              </a:rPr>
              <a:t>Behav</a:t>
            </a:r>
            <a:r>
              <a:rPr lang="en-US" sz="1000" dirty="0">
                <a:solidFill>
                  <a:srgbClr val="000000"/>
                </a:solidFill>
              </a:rPr>
              <a:t> 2016</a:t>
            </a:r>
          </a:p>
        </p:txBody>
      </p:sp>
    </p:spTree>
    <p:extLst>
      <p:ext uri="{BB962C8B-B14F-4D97-AF65-F5344CB8AC3E}">
        <p14:creationId xmlns:p14="http://schemas.microsoft.com/office/powerpoint/2010/main" val="40476211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comorbidities</a:t>
            </a:r>
          </a:p>
        </p:txBody>
      </p:sp>
      <p:sp>
        <p:nvSpPr>
          <p:cNvPr id="3" name="Content Placeholder 2"/>
          <p:cNvSpPr>
            <a:spLocks noGrp="1"/>
          </p:cNvSpPr>
          <p:nvPr>
            <p:ph idx="1"/>
          </p:nvPr>
        </p:nvSpPr>
        <p:spPr/>
        <p:txBody>
          <a:bodyPr>
            <a:normAutofit/>
          </a:bodyPr>
          <a:lstStyle/>
          <a:p>
            <a:r>
              <a:rPr lang="en-US" b="1" dirty="0"/>
              <a:t>Family impact</a:t>
            </a:r>
            <a:r>
              <a:rPr lang="en-US" baseline="30000" dirty="0"/>
              <a:t>1,2</a:t>
            </a:r>
          </a:p>
          <a:p>
            <a:pPr lvl="1"/>
            <a:r>
              <a:rPr lang="en-US" dirty="0"/>
              <a:t>Two thirds of caregivers report symptoms of anxiety/depression</a:t>
            </a:r>
          </a:p>
          <a:p>
            <a:pPr lvl="1"/>
            <a:r>
              <a:rPr lang="en-US" dirty="0"/>
              <a:t>75% report concern for sibling impact </a:t>
            </a:r>
          </a:p>
          <a:p>
            <a:pPr lvl="1"/>
            <a:r>
              <a:rPr lang="en-US" dirty="0"/>
              <a:t>Adverse impact on employment</a:t>
            </a:r>
          </a:p>
          <a:p>
            <a:pPr lvl="1"/>
            <a:r>
              <a:rPr lang="en-US" dirty="0"/>
              <a:t>Average annual financial burden $106,000</a:t>
            </a:r>
            <a:r>
              <a:rPr lang="en-US" baseline="30000" dirty="0"/>
              <a:t>3</a:t>
            </a:r>
          </a:p>
        </p:txBody>
      </p:sp>
      <p:sp>
        <p:nvSpPr>
          <p:cNvPr id="4" name="TextBox 3"/>
          <p:cNvSpPr txBox="1"/>
          <p:nvPr/>
        </p:nvSpPr>
        <p:spPr>
          <a:xfrm>
            <a:off x="1960728" y="6291618"/>
            <a:ext cx="3425588" cy="538609"/>
          </a:xfrm>
          <a:prstGeom prst="rect">
            <a:avLst/>
          </a:prstGeom>
          <a:noFill/>
        </p:spPr>
        <p:txBody>
          <a:bodyPr wrap="square" rtlCol="0">
            <a:spAutoFit/>
          </a:bodyPr>
          <a:lstStyle/>
          <a:p>
            <a:pPr marL="342900" indent="-342900">
              <a:buFontTx/>
              <a:buAutoNum type="arabicPeriod"/>
            </a:pPr>
            <a:r>
              <a:rPr lang="en-US" sz="1000" dirty="0">
                <a:solidFill>
                  <a:srgbClr val="000000"/>
                </a:solidFill>
              </a:rPr>
              <a:t>Campbell JD, et al. </a:t>
            </a:r>
            <a:r>
              <a:rPr lang="en-US" sz="1000" dirty="0" err="1">
                <a:solidFill>
                  <a:srgbClr val="000000"/>
                </a:solidFill>
              </a:rPr>
              <a:t>Epil</a:t>
            </a:r>
            <a:r>
              <a:rPr lang="en-US" sz="1000" dirty="0">
                <a:solidFill>
                  <a:srgbClr val="000000"/>
                </a:solidFill>
              </a:rPr>
              <a:t> </a:t>
            </a:r>
            <a:r>
              <a:rPr lang="en-US" sz="1000" dirty="0" err="1">
                <a:solidFill>
                  <a:srgbClr val="000000"/>
                </a:solidFill>
              </a:rPr>
              <a:t>Behav</a:t>
            </a:r>
            <a:r>
              <a:rPr lang="en-US" sz="1000" dirty="0">
                <a:solidFill>
                  <a:srgbClr val="000000"/>
                </a:solidFill>
              </a:rPr>
              <a:t> 2018</a:t>
            </a:r>
          </a:p>
          <a:p>
            <a:pPr marL="342900" indent="-342900">
              <a:buFontTx/>
              <a:buAutoNum type="arabicPeriod"/>
            </a:pPr>
            <a:r>
              <a:rPr lang="en-US" sz="1000" dirty="0">
                <a:solidFill>
                  <a:srgbClr val="000000"/>
                </a:solidFill>
              </a:rPr>
              <a:t>Villas N et al. </a:t>
            </a:r>
            <a:r>
              <a:rPr lang="en-US" sz="1000" dirty="0" err="1">
                <a:solidFill>
                  <a:srgbClr val="000000"/>
                </a:solidFill>
              </a:rPr>
              <a:t>Epil</a:t>
            </a:r>
            <a:r>
              <a:rPr lang="en-US" sz="1000" dirty="0">
                <a:solidFill>
                  <a:srgbClr val="000000"/>
                </a:solidFill>
              </a:rPr>
              <a:t> </a:t>
            </a:r>
            <a:r>
              <a:rPr lang="en-US" sz="1000" dirty="0" err="1">
                <a:solidFill>
                  <a:srgbClr val="000000"/>
                </a:solidFill>
              </a:rPr>
              <a:t>Behav</a:t>
            </a:r>
            <a:r>
              <a:rPr lang="en-US" sz="1000" dirty="0">
                <a:solidFill>
                  <a:srgbClr val="000000"/>
                </a:solidFill>
              </a:rPr>
              <a:t> 2017</a:t>
            </a:r>
          </a:p>
          <a:p>
            <a:pPr marL="342900" indent="-342900">
              <a:buFontTx/>
              <a:buAutoNum type="arabicPeriod"/>
            </a:pPr>
            <a:r>
              <a:rPr lang="en-US" sz="900" dirty="0">
                <a:solidFill>
                  <a:srgbClr val="000000"/>
                </a:solidFill>
              </a:rPr>
              <a:t>Whittington MD, et al. </a:t>
            </a:r>
            <a:r>
              <a:rPr lang="en-US" sz="900" dirty="0" err="1">
                <a:solidFill>
                  <a:srgbClr val="000000"/>
                </a:solidFill>
              </a:rPr>
              <a:t>Epil</a:t>
            </a:r>
            <a:r>
              <a:rPr lang="en-US" sz="900" dirty="0">
                <a:solidFill>
                  <a:srgbClr val="000000"/>
                </a:solidFill>
              </a:rPr>
              <a:t> </a:t>
            </a:r>
            <a:r>
              <a:rPr lang="en-US" sz="900" dirty="0" err="1">
                <a:solidFill>
                  <a:srgbClr val="000000"/>
                </a:solidFill>
              </a:rPr>
              <a:t>Behav</a:t>
            </a:r>
            <a:r>
              <a:rPr lang="en-US" sz="900" dirty="0">
                <a:solidFill>
                  <a:srgbClr val="000000"/>
                </a:solidFill>
              </a:rPr>
              <a:t> 2018</a:t>
            </a:r>
          </a:p>
        </p:txBody>
      </p:sp>
    </p:spTree>
    <p:extLst>
      <p:ext uri="{BB962C8B-B14F-4D97-AF65-F5344CB8AC3E}">
        <p14:creationId xmlns:p14="http://schemas.microsoft.com/office/powerpoint/2010/main" val="726274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37785" y="376321"/>
            <a:ext cx="8811306" cy="5932878"/>
          </a:xfrm>
          <a:prstGeom prst="rect">
            <a:avLst/>
          </a:prstGeom>
        </p:spPr>
      </p:pic>
      <p:sp>
        <p:nvSpPr>
          <p:cNvPr id="5" name="TextBox 4"/>
          <p:cNvSpPr txBox="1"/>
          <p:nvPr/>
        </p:nvSpPr>
        <p:spPr>
          <a:xfrm>
            <a:off x="7081024" y="6176963"/>
            <a:ext cx="5230175" cy="923330"/>
          </a:xfrm>
          <a:prstGeom prst="rect">
            <a:avLst/>
          </a:prstGeom>
          <a:noFill/>
        </p:spPr>
        <p:txBody>
          <a:bodyPr wrap="square" rtlCol="0">
            <a:spAutoFit/>
          </a:bodyPr>
          <a:lstStyle/>
          <a:p>
            <a:r>
              <a:rPr lang="en-US" dirty="0" smtClean="0"/>
              <a:t>Figure credit: Braun KP. </a:t>
            </a:r>
            <a:r>
              <a:rPr lang="en-US" dirty="0" err="1" smtClean="0"/>
              <a:t>Eur</a:t>
            </a:r>
            <a:r>
              <a:rPr lang="en-US" dirty="0" smtClean="0"/>
              <a:t> J </a:t>
            </a:r>
            <a:r>
              <a:rPr lang="en-US" dirty="0" err="1" smtClean="0"/>
              <a:t>Ped</a:t>
            </a:r>
            <a:r>
              <a:rPr lang="en-US" dirty="0" smtClean="0"/>
              <a:t> Neuro 2020;24:40-42 and Braun KP </a:t>
            </a:r>
            <a:r>
              <a:rPr lang="en-US" dirty="0" err="1" smtClean="0"/>
              <a:t>Curr</a:t>
            </a:r>
            <a:r>
              <a:rPr lang="en-US" dirty="0" smtClean="0"/>
              <a:t> </a:t>
            </a:r>
            <a:r>
              <a:rPr lang="en-US" dirty="0" err="1" smtClean="0"/>
              <a:t>Opin</a:t>
            </a:r>
            <a:r>
              <a:rPr lang="en-US" dirty="0" smtClean="0"/>
              <a:t> </a:t>
            </a:r>
            <a:r>
              <a:rPr lang="en-US" dirty="0" err="1" smtClean="0"/>
              <a:t>Neurol</a:t>
            </a:r>
            <a:r>
              <a:rPr lang="en-US" dirty="0" smtClean="0"/>
              <a:t> 2017;30:140-7.</a:t>
            </a:r>
          </a:p>
          <a:p>
            <a:r>
              <a:rPr lang="en-US" dirty="0" smtClean="0"/>
              <a:t> </a:t>
            </a:r>
            <a:endParaRPr lang="en-US" dirty="0"/>
          </a:p>
        </p:txBody>
      </p:sp>
    </p:spTree>
    <p:extLst>
      <p:ext uri="{BB962C8B-B14F-4D97-AF65-F5344CB8AC3E}">
        <p14:creationId xmlns:p14="http://schemas.microsoft.com/office/powerpoint/2010/main" val="8878345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18595" y="311060"/>
            <a:ext cx="11973405" cy="831600"/>
          </a:xfrm>
        </p:spPr>
        <p:txBody>
          <a:bodyPr>
            <a:normAutofit fontScale="90000"/>
          </a:bodyPr>
          <a:lstStyle/>
          <a:p>
            <a:r>
              <a:rPr lang="en-US" dirty="0" smtClean="0">
                <a:latin typeface="Merriweather"/>
              </a:rPr>
              <a:t>DEE Secondary to Focal Cortical Lesions Should be Considered for Epilepsy Surgery – West Syndrome</a:t>
            </a:r>
            <a:endParaRPr lang="en-US" dirty="0">
              <a:latin typeface="Merriweather"/>
            </a:endParaRPr>
          </a:p>
        </p:txBody>
      </p:sp>
      <p:sp>
        <p:nvSpPr>
          <p:cNvPr id="3" name="Text Placeholder 2"/>
          <p:cNvSpPr>
            <a:spLocks noGrp="1"/>
          </p:cNvSpPr>
          <p:nvPr>
            <p:ph type="body" idx="1"/>
          </p:nvPr>
        </p:nvSpPr>
        <p:spPr>
          <a:xfrm>
            <a:off x="6426819" y="2342136"/>
            <a:ext cx="5765181" cy="4101600"/>
          </a:xfrm>
        </p:spPr>
        <p:txBody>
          <a:bodyPr/>
          <a:lstStyle/>
          <a:p>
            <a:r>
              <a:rPr lang="en-US" dirty="0" smtClean="0"/>
              <a:t>5 infants with refractory IS</a:t>
            </a:r>
            <a:r>
              <a:rPr lang="en-US" baseline="30000" dirty="0" smtClean="0"/>
              <a:t>2</a:t>
            </a:r>
          </a:p>
          <a:p>
            <a:r>
              <a:rPr lang="en-US" dirty="0" smtClean="0"/>
              <a:t>Cryptogenic etiology</a:t>
            </a:r>
          </a:p>
          <a:p>
            <a:r>
              <a:rPr lang="en-US" dirty="0" err="1" smtClean="0"/>
              <a:t>Parieto</a:t>
            </a:r>
            <a:r>
              <a:rPr lang="en-US" dirty="0" smtClean="0"/>
              <a:t>-occipital PET </a:t>
            </a:r>
            <a:r>
              <a:rPr lang="en-US" dirty="0" err="1" smtClean="0"/>
              <a:t>hypometabolism</a:t>
            </a:r>
            <a:r>
              <a:rPr lang="en-US" dirty="0" smtClean="0"/>
              <a:t>.</a:t>
            </a:r>
          </a:p>
          <a:p>
            <a:r>
              <a:rPr lang="en-US" dirty="0" smtClean="0"/>
              <a:t>75% seizure free after surgery</a:t>
            </a:r>
          </a:p>
          <a:p>
            <a:r>
              <a:rPr lang="en-US" dirty="0" smtClean="0"/>
              <a:t>All reported to make developmental progress post-op</a:t>
            </a:r>
            <a:endParaRPr lang="en-US" dirty="0"/>
          </a:p>
        </p:txBody>
      </p:sp>
      <p:sp>
        <p:nvSpPr>
          <p:cNvPr id="4" name="Text Placeholder 2"/>
          <p:cNvSpPr>
            <a:spLocks noGrp="1"/>
          </p:cNvSpPr>
          <p:nvPr>
            <p:ph type="body" idx="1"/>
          </p:nvPr>
        </p:nvSpPr>
        <p:spPr>
          <a:xfrm>
            <a:off x="0" y="2431346"/>
            <a:ext cx="6174415" cy="2954693"/>
          </a:xfrm>
        </p:spPr>
        <p:txBody>
          <a:bodyPr/>
          <a:lstStyle/>
          <a:p>
            <a:r>
              <a:rPr lang="en-US" dirty="0" smtClean="0"/>
              <a:t>5 infants with refractory focal IS</a:t>
            </a:r>
            <a:r>
              <a:rPr lang="en-US" baseline="30000" dirty="0" smtClean="0"/>
              <a:t>1</a:t>
            </a:r>
          </a:p>
          <a:p>
            <a:r>
              <a:rPr lang="en-US" dirty="0" err="1" smtClean="0"/>
              <a:t>Lesional</a:t>
            </a:r>
            <a:r>
              <a:rPr lang="en-US" dirty="0" smtClean="0"/>
              <a:t> MRI</a:t>
            </a:r>
          </a:p>
          <a:p>
            <a:r>
              <a:rPr lang="en-US" dirty="0" smtClean="0"/>
              <a:t>Seizure free 6 y post-op</a:t>
            </a:r>
          </a:p>
          <a:p>
            <a:r>
              <a:rPr lang="en-US" dirty="0" smtClean="0"/>
              <a:t>3 had pre-existing delays and did not decline</a:t>
            </a:r>
          </a:p>
          <a:p>
            <a:r>
              <a:rPr lang="en-US" dirty="0" smtClean="0"/>
              <a:t>2 maintained normal development</a:t>
            </a:r>
            <a:endParaRPr lang="en-US" dirty="0"/>
          </a:p>
        </p:txBody>
      </p:sp>
      <p:sp>
        <p:nvSpPr>
          <p:cNvPr id="6" name="TextBox 5"/>
          <p:cNvSpPr txBox="1"/>
          <p:nvPr/>
        </p:nvSpPr>
        <p:spPr>
          <a:xfrm>
            <a:off x="218595" y="6211229"/>
            <a:ext cx="3873903" cy="877163"/>
          </a:xfrm>
          <a:prstGeom prst="rect">
            <a:avLst/>
          </a:prstGeom>
          <a:noFill/>
        </p:spPr>
        <p:txBody>
          <a:bodyPr wrap="square" rtlCol="0">
            <a:spAutoFit/>
          </a:bodyPr>
          <a:lstStyle/>
          <a:p>
            <a:r>
              <a:rPr lang="en-US" sz="1100" dirty="0" smtClean="0"/>
              <a:t>1. Yum </a:t>
            </a:r>
            <a:r>
              <a:rPr lang="en-US" sz="1100" dirty="0"/>
              <a:t>MS et al. </a:t>
            </a:r>
            <a:r>
              <a:rPr lang="en-US" sz="1100" dirty="0" err="1"/>
              <a:t>Clin</a:t>
            </a:r>
            <a:r>
              <a:rPr lang="en-US" sz="1100" dirty="0"/>
              <a:t> Neuro </a:t>
            </a:r>
            <a:r>
              <a:rPr lang="en-US" sz="1100" dirty="0" err="1"/>
              <a:t>Neurosurg</a:t>
            </a:r>
            <a:r>
              <a:rPr lang="en-US" sz="1100" dirty="0"/>
              <a:t> </a:t>
            </a:r>
            <a:r>
              <a:rPr lang="en-US" sz="1100" dirty="0" smtClean="0"/>
              <a:t>2011;113:213-217</a:t>
            </a:r>
          </a:p>
          <a:p>
            <a:r>
              <a:rPr lang="en-US" sz="1100" dirty="0" smtClean="0"/>
              <a:t>2. </a:t>
            </a:r>
            <a:r>
              <a:rPr lang="en-US" sz="1100" dirty="0" err="1" smtClean="0"/>
              <a:t>Chugani</a:t>
            </a:r>
            <a:r>
              <a:rPr lang="en-US" sz="1100" dirty="0" smtClean="0"/>
              <a:t> </a:t>
            </a:r>
            <a:r>
              <a:rPr lang="en-US" sz="1100" dirty="0"/>
              <a:t>H et al Ann Neuro 1990;27:406-413.</a:t>
            </a:r>
          </a:p>
          <a:p>
            <a:endParaRPr lang="en-US" sz="1100" dirty="0"/>
          </a:p>
          <a:p>
            <a:endParaRPr lang="en-US" dirty="0"/>
          </a:p>
        </p:txBody>
      </p:sp>
    </p:spTree>
    <p:extLst>
      <p:ext uri="{BB962C8B-B14F-4D97-AF65-F5344CB8AC3E}">
        <p14:creationId xmlns:p14="http://schemas.microsoft.com/office/powerpoint/2010/main" val="867467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415600" y="255020"/>
            <a:ext cx="11360800" cy="831600"/>
          </a:xfrm>
          <a:prstGeom prst="rect">
            <a:avLst/>
          </a:prstGeom>
        </p:spPr>
        <p:txBody>
          <a:bodyPr spcFirstLastPara="1" vert="horz" wrap="square" lIns="121900" tIns="121900" rIns="121900" bIns="121900" rtlCol="0" anchor="t" anchorCtr="0">
            <a:normAutofit fontScale="90000"/>
          </a:bodyPr>
          <a:lstStyle/>
          <a:p>
            <a:r>
              <a:rPr lang="en-US" dirty="0" smtClean="0">
                <a:latin typeface="Merriweather"/>
              </a:rPr>
              <a:t>Lennox </a:t>
            </a:r>
            <a:r>
              <a:rPr lang="en-US" dirty="0" err="1" smtClean="0">
                <a:latin typeface="Merriweather"/>
              </a:rPr>
              <a:t>Gastaut</a:t>
            </a:r>
            <a:r>
              <a:rPr lang="en-US" dirty="0" smtClean="0">
                <a:latin typeface="Merriweather"/>
              </a:rPr>
              <a:t> Syndrome Responds to Epilepsy Surgery – Seizure freedom is possible!</a:t>
            </a:r>
            <a:endParaRPr dirty="0">
              <a:latin typeface="Merriweather"/>
            </a:endParaRPr>
          </a:p>
        </p:txBody>
      </p:sp>
      <p:sp>
        <p:nvSpPr>
          <p:cNvPr id="84" name="Google Shape;84;p16"/>
          <p:cNvSpPr txBox="1">
            <a:spLocks noGrp="1"/>
          </p:cNvSpPr>
          <p:nvPr>
            <p:ph type="body" idx="1"/>
          </p:nvPr>
        </p:nvSpPr>
        <p:spPr>
          <a:xfrm>
            <a:off x="415600" y="2007600"/>
            <a:ext cx="11573200" cy="4635477"/>
          </a:xfrm>
          <a:prstGeom prst="rect">
            <a:avLst/>
          </a:prstGeom>
        </p:spPr>
        <p:txBody>
          <a:bodyPr spcFirstLastPara="1" vert="horz" wrap="square" lIns="121900" tIns="121900" rIns="121900" bIns="121900" rtlCol="0" anchor="t" anchorCtr="0">
            <a:normAutofit/>
          </a:bodyPr>
          <a:lstStyle/>
          <a:p>
            <a:pPr marL="380990" indent="-380990">
              <a:spcAft>
                <a:spcPts val="1600"/>
              </a:spcAft>
            </a:pPr>
            <a:r>
              <a:rPr lang="en-US" sz="2133" dirty="0">
                <a:solidFill>
                  <a:srgbClr val="002060"/>
                </a:solidFill>
              </a:rPr>
              <a:t>R</a:t>
            </a:r>
            <a:r>
              <a:rPr lang="en-US" sz="2133" dirty="0" smtClean="0">
                <a:solidFill>
                  <a:srgbClr val="002060"/>
                </a:solidFill>
              </a:rPr>
              <a:t>etrospective </a:t>
            </a:r>
            <a:r>
              <a:rPr lang="en-US" sz="2133" dirty="0">
                <a:solidFill>
                  <a:srgbClr val="002060"/>
                </a:solidFill>
              </a:rPr>
              <a:t>study 27 </a:t>
            </a:r>
            <a:r>
              <a:rPr lang="en-US" sz="2133" dirty="0" err="1">
                <a:solidFill>
                  <a:srgbClr val="002060"/>
                </a:solidFill>
              </a:rPr>
              <a:t>pt</a:t>
            </a:r>
            <a:r>
              <a:rPr lang="en-US" sz="2133" dirty="0">
                <a:solidFill>
                  <a:srgbClr val="002060"/>
                </a:solidFill>
              </a:rPr>
              <a:t> &lt;18 </a:t>
            </a:r>
            <a:r>
              <a:rPr lang="en-US" sz="2133" dirty="0" err="1">
                <a:solidFill>
                  <a:srgbClr val="002060"/>
                </a:solidFill>
              </a:rPr>
              <a:t>yo</a:t>
            </a:r>
            <a:r>
              <a:rPr lang="en-US" sz="2133" dirty="0">
                <a:solidFill>
                  <a:srgbClr val="002060"/>
                </a:solidFill>
              </a:rPr>
              <a:t> with LGS undergoing </a:t>
            </a:r>
            <a:r>
              <a:rPr lang="en-US" sz="2133" dirty="0" err="1">
                <a:solidFill>
                  <a:srgbClr val="002060"/>
                </a:solidFill>
              </a:rPr>
              <a:t>resective</a:t>
            </a:r>
            <a:r>
              <a:rPr lang="en-US" sz="2133" dirty="0">
                <a:solidFill>
                  <a:srgbClr val="002060"/>
                </a:solidFill>
              </a:rPr>
              <a:t> surgery</a:t>
            </a:r>
          </a:p>
          <a:p>
            <a:pPr marL="990575" lvl="1" indent="-380990">
              <a:spcAft>
                <a:spcPts val="1600"/>
              </a:spcAft>
            </a:pPr>
            <a:r>
              <a:rPr lang="en-US" sz="2133" dirty="0"/>
              <a:t>18(67%) with FCD, 4 (15%) </a:t>
            </a:r>
            <a:r>
              <a:rPr lang="en-US" sz="2133" dirty="0" err="1" smtClean="0"/>
              <a:t>encephalomalacia</a:t>
            </a:r>
            <a:r>
              <a:rPr lang="en-US" sz="2133" dirty="0"/>
              <a:t>, 2 (7%) remote stroke, 4 </a:t>
            </a:r>
            <a:r>
              <a:rPr lang="en-US" sz="2133" dirty="0" err="1"/>
              <a:t>nonlesional</a:t>
            </a:r>
            <a:endParaRPr lang="en-US" sz="2133" dirty="0"/>
          </a:p>
          <a:p>
            <a:pPr marL="990575" lvl="1" indent="-380990">
              <a:spcAft>
                <a:spcPts val="1600"/>
              </a:spcAft>
            </a:pPr>
            <a:r>
              <a:rPr lang="en-US" sz="2133" dirty="0"/>
              <a:t>Surgery type: 10 </a:t>
            </a:r>
            <a:r>
              <a:rPr lang="en-US" sz="2133" dirty="0" err="1"/>
              <a:t>multilobar</a:t>
            </a:r>
            <a:r>
              <a:rPr lang="en-US" sz="2133" dirty="0"/>
              <a:t>, 11 single lobar, 6 </a:t>
            </a:r>
            <a:r>
              <a:rPr lang="en-US" sz="2133" dirty="0" err="1"/>
              <a:t>hemispherectomy</a:t>
            </a:r>
            <a:endParaRPr lang="en-US" sz="2133" dirty="0"/>
          </a:p>
          <a:p>
            <a:pPr marL="990575" lvl="1" indent="-380990">
              <a:spcAft>
                <a:spcPts val="1600"/>
              </a:spcAft>
            </a:pPr>
            <a:r>
              <a:rPr lang="en-US" sz="2133" b="1" dirty="0"/>
              <a:t>Outcome: 59% seizure free (2/4 </a:t>
            </a:r>
            <a:r>
              <a:rPr lang="en-US" sz="2133" b="1" dirty="0" err="1"/>
              <a:t>nonlesional</a:t>
            </a:r>
            <a:r>
              <a:rPr lang="en-US" sz="2133" b="1" dirty="0"/>
              <a:t>), 15% with &gt; 90% reduction. 29% stopped all meds</a:t>
            </a:r>
          </a:p>
          <a:p>
            <a:pPr marL="990575" lvl="1" indent="-380990">
              <a:spcAft>
                <a:spcPts val="1600"/>
              </a:spcAft>
            </a:pPr>
            <a:r>
              <a:rPr lang="en-US" sz="2133" dirty="0"/>
              <a:t>19% experienced no change</a:t>
            </a:r>
          </a:p>
          <a:p>
            <a:pPr marL="990575" lvl="1" indent="-380990">
              <a:spcAft>
                <a:spcPts val="1600"/>
              </a:spcAft>
            </a:pPr>
            <a:r>
              <a:rPr lang="en-US" sz="2133" b="1" dirty="0" smtClean="0"/>
              <a:t>22 (81%) showed </a:t>
            </a:r>
            <a:r>
              <a:rPr lang="en-US" sz="2133" b="1" dirty="0"/>
              <a:t>developmental improvements (most Engel 1 or 2)</a:t>
            </a:r>
          </a:p>
          <a:p>
            <a:pPr marL="990575" lvl="1" indent="-380990">
              <a:spcAft>
                <a:spcPts val="1600"/>
              </a:spcAft>
            </a:pPr>
            <a:r>
              <a:rPr lang="en-US" sz="2133" dirty="0"/>
              <a:t>Larger surgeries had better chance of favorable outcome.</a:t>
            </a:r>
          </a:p>
          <a:p>
            <a:pPr marL="990575" lvl="1" indent="-380990">
              <a:spcAft>
                <a:spcPts val="1600"/>
              </a:spcAft>
            </a:pPr>
            <a:endParaRPr dirty="0"/>
          </a:p>
        </p:txBody>
      </p:sp>
      <p:sp>
        <p:nvSpPr>
          <p:cNvPr id="2" name="TextBox 1"/>
          <p:cNvSpPr txBox="1"/>
          <p:nvPr/>
        </p:nvSpPr>
        <p:spPr>
          <a:xfrm>
            <a:off x="92119" y="6512272"/>
            <a:ext cx="3710608" cy="261610"/>
          </a:xfrm>
          <a:prstGeom prst="rect">
            <a:avLst/>
          </a:prstGeom>
          <a:noFill/>
        </p:spPr>
        <p:txBody>
          <a:bodyPr wrap="square" rtlCol="0">
            <a:spAutoFit/>
          </a:bodyPr>
          <a:lstStyle/>
          <a:p>
            <a:r>
              <a:rPr lang="en-US" sz="1100" dirty="0">
                <a:solidFill>
                  <a:srgbClr val="002060"/>
                </a:solidFill>
              </a:rPr>
              <a:t>Lee YJ et al 2010</a:t>
            </a:r>
            <a:endParaRPr lang="en-US" sz="1100" dirty="0"/>
          </a:p>
        </p:txBody>
      </p:sp>
    </p:spTree>
    <p:extLst>
      <p:ext uri="{BB962C8B-B14F-4D97-AF65-F5344CB8AC3E}">
        <p14:creationId xmlns:p14="http://schemas.microsoft.com/office/powerpoint/2010/main" val="1545686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1548</TotalTime>
  <Words>4612</Words>
  <Application>Microsoft Office PowerPoint</Application>
  <PresentationFormat>Widescreen</PresentationFormat>
  <Paragraphs>549</Paragraphs>
  <Slides>60</Slides>
  <Notes>36</Notes>
  <HiddenSlides>9</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60</vt:i4>
      </vt:variant>
    </vt:vector>
  </HeadingPairs>
  <TitlesOfParts>
    <vt:vector size="71" baseType="lpstr">
      <vt:lpstr>Arial</vt:lpstr>
      <vt:lpstr>Arial Black</vt:lpstr>
      <vt:lpstr>Calibri</vt:lpstr>
      <vt:lpstr>Calibri Light</vt:lpstr>
      <vt:lpstr>Helvetica Neue</vt:lpstr>
      <vt:lpstr>Merriweather</vt:lpstr>
      <vt:lpstr>Merriweather Sans</vt:lpstr>
      <vt:lpstr>Noto Sans Symbols</vt:lpstr>
      <vt:lpstr>Verdana</vt:lpstr>
      <vt:lpstr>Wingdings</vt:lpstr>
      <vt:lpstr>Office Theme</vt:lpstr>
      <vt:lpstr>Developmental and Epileptic Encephalopathy:  A Primer (aka: The Epileptic Encephalopathy story-From Dr. West to Henri Gastaut to Charlotte Dravet and beyond)</vt:lpstr>
      <vt:lpstr>Disclosures</vt:lpstr>
      <vt:lpstr>Agenda/Objectives</vt:lpstr>
      <vt:lpstr>A Little History…</vt:lpstr>
      <vt:lpstr>What’s in a name? Differentiating DE, EE, DEE</vt:lpstr>
      <vt:lpstr>What’s in a name? Differentiating DE, EE, DEE</vt:lpstr>
      <vt:lpstr>What’s in a name? Differentiating DE, EE, DEE</vt:lpstr>
      <vt:lpstr>Evaluation</vt:lpstr>
      <vt:lpstr>Evaluation</vt:lpstr>
      <vt:lpstr>Uncontrolled Early Life Seizures Adversely Impact Neurodevelopment</vt:lpstr>
      <vt:lpstr>Defining the problem</vt:lpstr>
      <vt:lpstr>Implications to Care</vt:lpstr>
      <vt:lpstr>Illustrative Cases</vt:lpstr>
      <vt:lpstr>Illustrative Cases</vt:lpstr>
      <vt:lpstr>Illustrative Cases</vt:lpstr>
      <vt:lpstr>Illustrative Cases</vt:lpstr>
      <vt:lpstr>Define the treatment goal</vt:lpstr>
      <vt:lpstr>The Evolution of a DEE</vt:lpstr>
      <vt:lpstr>The List is Long and Growing…  </vt:lpstr>
      <vt:lpstr>It all began in 1978…</vt:lpstr>
      <vt:lpstr>And then it evolved…</vt:lpstr>
      <vt:lpstr>PowerPoint Presentation</vt:lpstr>
      <vt:lpstr>Challenges-Seizures</vt:lpstr>
      <vt:lpstr>Challenges-Comorbidities</vt:lpstr>
      <vt:lpstr>Treatment Evolution Over a Decade</vt:lpstr>
      <vt:lpstr>Early Prediction</vt:lpstr>
      <vt:lpstr>Early (and effective) Treatment Evolution Over a Decade</vt:lpstr>
      <vt:lpstr>Dravet Treatment Evolution Over a Decade</vt:lpstr>
      <vt:lpstr>Early (and effective) Treatment Evolution Over a Decade</vt:lpstr>
      <vt:lpstr>Treatment Evolution Over a Decade</vt:lpstr>
      <vt:lpstr>Treatment Evolution Over a Decade</vt:lpstr>
      <vt:lpstr>DEE Treatment/Prognosis Lifecycle</vt:lpstr>
      <vt:lpstr>Is there opportunity to alter the course?</vt:lpstr>
      <vt:lpstr>Illustrative Cases</vt:lpstr>
      <vt:lpstr>PowerPoint Presentation</vt:lpstr>
      <vt:lpstr>DEE Treatment/Prognosis Lifecycle</vt:lpstr>
      <vt:lpstr>PowerPoint Presentation</vt:lpstr>
      <vt:lpstr>Mind the Etiology, Not Just the Syndrome</vt:lpstr>
      <vt:lpstr>Mind the Symptoms of the Syndrome</vt:lpstr>
      <vt:lpstr>Mind the Timing of Treatment</vt:lpstr>
      <vt:lpstr>Conclusions</vt:lpstr>
      <vt:lpstr>PowerPoint Presentation</vt:lpstr>
      <vt:lpstr>Extra slides</vt:lpstr>
      <vt:lpstr>DEE Secondary to Multifocal Cortical Lesions Should be Considered for Epilepsy Surgery - TSC</vt:lpstr>
      <vt:lpstr>PowerPoint Presentation</vt:lpstr>
      <vt:lpstr>DEE Secondary to Focal Cortical Lesions Should be Considered for Epilepsy Surgery</vt:lpstr>
      <vt:lpstr>PowerPoint Presentation</vt:lpstr>
      <vt:lpstr>The First Clues…</vt:lpstr>
      <vt:lpstr>The Evolution…</vt:lpstr>
      <vt:lpstr>The Evolution…</vt:lpstr>
      <vt:lpstr>The long term</vt:lpstr>
      <vt:lpstr>The comorbidities</vt:lpstr>
      <vt:lpstr>The comorbidities</vt:lpstr>
      <vt:lpstr>The comorbidities</vt:lpstr>
      <vt:lpstr>The comorbidities</vt:lpstr>
      <vt:lpstr>The comorbidities</vt:lpstr>
      <vt:lpstr>The comorbidities</vt:lpstr>
      <vt:lpstr>PowerPoint Presentation</vt:lpstr>
      <vt:lpstr>DEE Secondary to Focal Cortical Lesions Should be Considered for Epilepsy Surgery – West Syndrome</vt:lpstr>
      <vt:lpstr>Lennox Gastaut Syndrome Responds to Epilepsy Surgery – Seizure freedom is possible!</vt:lpstr>
    </vt:vector>
  </TitlesOfParts>
  <Company>Cook Children's Health Care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Resective Surgery  for Early-life Epilepsy – Impact on Neurodevelopment</dc:title>
  <dc:creator>Scott Perry MD</dc:creator>
  <cp:lastModifiedBy>Scott Perry MD</cp:lastModifiedBy>
  <cp:revision>132</cp:revision>
  <dcterms:created xsi:type="dcterms:W3CDTF">2022-05-23T14:40:56Z</dcterms:created>
  <dcterms:modified xsi:type="dcterms:W3CDTF">2023-01-22T17:21:50Z</dcterms:modified>
</cp:coreProperties>
</file>