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3" r:id="rId4"/>
  </p:sldMasterIdLst>
  <p:sldIdLst>
    <p:sldId id="256" r:id="rId5"/>
    <p:sldId id="257" r:id="rId6"/>
    <p:sldId id="259" r:id="rId7"/>
    <p:sldId id="260" r:id="rId8"/>
    <p:sldId id="258" r:id="rId9"/>
    <p:sldId id="273" r:id="rId10"/>
    <p:sldId id="272" r:id="rId11"/>
    <p:sldId id="261" r:id="rId12"/>
    <p:sldId id="262" r:id="rId13"/>
    <p:sldId id="274" r:id="rId14"/>
    <p:sldId id="263" r:id="rId15"/>
    <p:sldId id="264" r:id="rId16"/>
    <p:sldId id="265" r:id="rId17"/>
    <p:sldId id="267" r:id="rId18"/>
    <p:sldId id="269" r:id="rId19"/>
    <p:sldId id="268" r:id="rId20"/>
    <p:sldId id="266" r:id="rId21"/>
    <p:sldId id="275"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13FCF7-3EAE-187B-4937-B49FDBDEBAD1}" v="6" dt="2023-01-31T18:45:26.6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1" autoAdjust="0"/>
    <p:restoredTop sz="94660"/>
  </p:normalViewPr>
  <p:slideViewPr>
    <p:cSldViewPr snapToGrid="0">
      <p:cViewPr varScale="1">
        <p:scale>
          <a:sx n="97" d="100"/>
          <a:sy n="97" d="100"/>
        </p:scale>
        <p:origin x="216" y="92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42785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74647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2/5/23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426851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846CE7D5-CF57-46EF-B807-FDD0502418D4}" type="datetimeFigureOut">
              <a:rPr lang="en-US" smtClean="0"/>
              <a:t>2/5/23</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42851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846CE7D5-CF57-46EF-B807-FDD0502418D4}" type="datetimeFigureOut">
              <a:rPr lang="en-US" smtClean="0"/>
              <a:t>2/5/23</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99303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846CE7D5-CF57-46EF-B807-FDD0502418D4}" type="datetimeFigureOut">
              <a:rPr lang="en-US" smtClean="0"/>
              <a:t>2/5/23</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6845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46CE7D5-CF57-46EF-B807-FDD0502418D4}" type="datetimeFigureOut">
              <a:rPr lang="en-US" smtClean="0"/>
              <a:t>2/5/23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741087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846CE7D5-CF57-46EF-B807-FDD0502418D4}" type="datetimeFigureOut">
              <a:rPr lang="en-US" smtClean="0"/>
              <a:t>2/5/23</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865936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846CE7D5-CF57-46EF-B807-FDD0502418D4}" type="datetimeFigureOut">
              <a:rPr lang="en-US" smtClean="0"/>
              <a:t>2/5/23</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972695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2/5/23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56470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2/5/23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63678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846CE7D5-CF57-46EF-B807-FDD0502418D4}" type="datetimeFigureOut">
              <a:rPr lang="en-US" smtClean="0"/>
              <a:t>2/5/23</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1780599596"/>
      </p:ext>
    </p:extLst>
  </p:cSld>
  <p:clrMap bg1="lt1" tx1="dk1" bg2="lt2" tx2="dk2" accent1="accent1" accent2="accent2" accent3="accent3" accent4="accent4" accent5="accent5" accent6="accent6" hlink="hlink" folHlink="folHlink"/>
  <p:sldLayoutIdLst>
    <p:sldLayoutId id="2147483904" r:id="rId1"/>
    <p:sldLayoutId id="2147483905" r:id="rId2"/>
    <p:sldLayoutId id="2147483906" r:id="rId3"/>
    <p:sldLayoutId id="2147483907" r:id="rId4"/>
    <p:sldLayoutId id="2147483908" r:id="rId5"/>
    <p:sldLayoutId id="2147483909" r:id="rId6"/>
    <p:sldLayoutId id="2147483910" r:id="rId7"/>
    <p:sldLayoutId id="2147483911" r:id="rId8"/>
    <p:sldLayoutId id="2147483912" r:id="rId9"/>
    <p:sldLayoutId id="2147483913" r:id="rId10"/>
    <p:sldLayoutId id="2147483914"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fif"/><Relationship Id="rId2" Type="http://schemas.openxmlformats.org/officeDocument/2006/relationships/image" Target="../media/image3.jpg"/><Relationship Id="rId1" Type="http://schemas.openxmlformats.org/officeDocument/2006/relationships/slideLayout" Target="../slideLayouts/slideLayout8.xml"/><Relationship Id="rId5" Type="http://schemas.openxmlformats.org/officeDocument/2006/relationships/image" Target="../media/image6.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hyperlink" Target="file:///C:/Users/pdean/OneDrive%20-%20Nicklaus%20Children's%20Health%20System/Pictures"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jp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g"/><Relationship Id="rId1" Type="http://schemas.openxmlformats.org/officeDocument/2006/relationships/slideLayout" Target="../slideLayouts/slideLayout2.xml"/><Relationship Id="rId4" Type="http://schemas.openxmlformats.org/officeDocument/2006/relationships/image" Target="../media/image2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Logo&#10;&#10;Description automatically generated">
            <a:extLst>
              <a:ext uri="{FF2B5EF4-FFF2-40B4-BE49-F238E27FC236}">
                <a16:creationId xmlns:a16="http://schemas.microsoft.com/office/drawing/2014/main" id="{236A904E-4FA9-2F6B-EED4-5EBB28F0A06F}"/>
              </a:ext>
            </a:extLst>
          </p:cNvPr>
          <p:cNvPicPr>
            <a:picLocks noChangeAspect="1"/>
          </p:cNvPicPr>
          <p:nvPr/>
        </p:nvPicPr>
        <p:blipFill>
          <a:blip r:embed="rId2"/>
          <a:stretch>
            <a:fillRect/>
          </a:stretch>
        </p:blipFill>
        <p:spPr>
          <a:xfrm>
            <a:off x="9213574" y="2171512"/>
            <a:ext cx="3070964" cy="2221319"/>
          </a:xfrm>
          <a:prstGeom prst="rect">
            <a:avLst/>
          </a:prstGeom>
        </p:spPr>
      </p:pic>
      <p:sp>
        <p:nvSpPr>
          <p:cNvPr id="2" name="Title 1"/>
          <p:cNvSpPr>
            <a:spLocks noGrp="1"/>
          </p:cNvSpPr>
          <p:nvPr>
            <p:ph type="ctrTitle"/>
          </p:nvPr>
        </p:nvSpPr>
        <p:spPr>
          <a:xfrm>
            <a:off x="238539" y="2129126"/>
            <a:ext cx="8517835" cy="1415874"/>
          </a:xfrm>
        </p:spPr>
        <p:txBody>
          <a:bodyPr>
            <a:normAutofit fontScale="90000"/>
          </a:bodyPr>
          <a:lstStyle/>
          <a:p>
            <a:br>
              <a:rPr lang="en-US" sz="3200" b="1" dirty="0">
                <a:solidFill>
                  <a:schemeClr val="accent5"/>
                </a:solidFill>
              </a:rPr>
            </a:br>
            <a:br>
              <a:rPr lang="en-US" sz="3200" b="1" dirty="0">
                <a:solidFill>
                  <a:schemeClr val="accent5"/>
                </a:solidFill>
              </a:rPr>
            </a:br>
            <a:br>
              <a:rPr lang="en-US" sz="3200" b="1" dirty="0">
                <a:solidFill>
                  <a:schemeClr val="accent5"/>
                </a:solidFill>
              </a:rPr>
            </a:br>
            <a:r>
              <a:rPr lang="en-US" sz="4000" b="1" dirty="0">
                <a:solidFill>
                  <a:schemeClr val="bg1"/>
                </a:solidFill>
              </a:rPr>
              <a:t>They seize in school and now there’s a law</a:t>
            </a:r>
            <a:br>
              <a:rPr lang="en-US" sz="4000" b="1" dirty="0">
                <a:solidFill>
                  <a:schemeClr val="bg1"/>
                </a:solidFill>
              </a:rPr>
            </a:br>
            <a:r>
              <a:rPr lang="en-US" sz="4000" b="1" dirty="0">
                <a:solidFill>
                  <a:schemeClr val="bg1"/>
                </a:solidFill>
              </a:rPr>
              <a:t>How can we help them when they leave school</a:t>
            </a:r>
          </a:p>
        </p:txBody>
      </p:sp>
      <p:sp>
        <p:nvSpPr>
          <p:cNvPr id="3" name="Subtitle 2"/>
          <p:cNvSpPr>
            <a:spLocks noGrp="1"/>
          </p:cNvSpPr>
          <p:nvPr>
            <p:ph type="subTitle" idx="1"/>
          </p:nvPr>
        </p:nvSpPr>
        <p:spPr>
          <a:xfrm>
            <a:off x="1524000" y="4728874"/>
            <a:ext cx="9144000" cy="1080798"/>
          </a:xfrm>
        </p:spPr>
        <p:txBody>
          <a:bodyPr/>
          <a:lstStyle/>
          <a:p>
            <a:pPr marL="0" indent="0" algn="ctr">
              <a:buNone/>
            </a:pPr>
            <a:r>
              <a:rPr lang="en-US" dirty="0"/>
              <a:t>Patricia Dean APRN,MSN,CNRN</a:t>
            </a:r>
          </a:p>
          <a:p>
            <a:pPr marL="0" indent="0" algn="ctr">
              <a:buNone/>
            </a:pPr>
            <a:r>
              <a:rPr lang="en-US" dirty="0"/>
              <a:t>Immediate Past President, Board of Directors</a:t>
            </a:r>
          </a:p>
          <a:p>
            <a:endParaRPr lang="en-US" dirty="0"/>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r>
              <a:rPr lang="en-US" b="1" dirty="0">
                <a:solidFill>
                  <a:schemeClr val="bg1"/>
                </a:solidFill>
              </a:rPr>
              <a:t>How It Began</a:t>
            </a:r>
          </a:p>
        </p:txBody>
      </p:sp>
      <p:sp>
        <p:nvSpPr>
          <p:cNvPr id="7" name="Content Placeholder 6"/>
          <p:cNvSpPr>
            <a:spLocks noGrp="1"/>
          </p:cNvSpPr>
          <p:nvPr>
            <p:ph idx="1"/>
          </p:nvPr>
        </p:nvSpPr>
        <p:spPr>
          <a:xfrm>
            <a:off x="3582217" y="1123837"/>
            <a:ext cx="8226654" cy="5120640"/>
          </a:xfrm>
        </p:spPr>
        <p:txBody>
          <a:bodyPr>
            <a:normAutofit/>
          </a:bodyPr>
          <a:lstStyle/>
          <a:p>
            <a:r>
              <a:rPr lang="en-US" sz="2400" dirty="0"/>
              <a:t>DIASTAT (diazepam rectal gel) was approved on July 29, 1997 </a:t>
            </a:r>
          </a:p>
        </p:txBody>
      </p:sp>
      <p:pic>
        <p:nvPicPr>
          <p:cNvPr id="8" name="Picture 7">
            <a:extLst>
              <a:ext uri="{FF2B5EF4-FFF2-40B4-BE49-F238E27FC236}">
                <a16:creationId xmlns:a16="http://schemas.microsoft.com/office/drawing/2014/main" id="{460021C3-EE41-711A-2FA5-902C8F2813F6}"/>
              </a:ext>
            </a:extLst>
          </p:cNvPr>
          <p:cNvPicPr>
            <a:picLocks noChangeAspect="1"/>
          </p:cNvPicPr>
          <p:nvPr/>
        </p:nvPicPr>
        <p:blipFill rotWithShape="1">
          <a:blip r:embed="rId2">
            <a:extLst>
              <a:ext uri="{28A0092B-C50C-407E-A947-70E740481C1C}">
                <a14:useLocalDpi xmlns:a14="http://schemas.microsoft.com/office/drawing/2010/main" val="0"/>
              </a:ext>
            </a:extLst>
          </a:blip>
          <a:srcRect l="13934" r="7852"/>
          <a:stretch/>
        </p:blipFill>
        <p:spPr>
          <a:xfrm>
            <a:off x="3582217" y="1013792"/>
            <a:ext cx="2513783" cy="1979460"/>
          </a:xfrm>
          <a:prstGeom prst="rect">
            <a:avLst/>
          </a:prstGeom>
        </p:spPr>
      </p:pic>
    </p:spTree>
    <p:extLst>
      <p:ext uri="{BB962C8B-B14F-4D97-AF65-F5344CB8AC3E}">
        <p14:creationId xmlns:p14="http://schemas.microsoft.com/office/powerpoint/2010/main" val="3249468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b="1" dirty="0"/>
              <a:t>Florida’s Seizure Safety in School Law</a:t>
            </a:r>
          </a:p>
        </p:txBody>
      </p:sp>
      <p:sp>
        <p:nvSpPr>
          <p:cNvPr id="9" name="Content Placeholder 8"/>
          <p:cNvSpPr>
            <a:spLocks noGrp="1"/>
          </p:cNvSpPr>
          <p:nvPr>
            <p:ph idx="1"/>
          </p:nvPr>
        </p:nvSpPr>
        <p:spPr>
          <a:xfrm>
            <a:off x="3789754" y="963499"/>
            <a:ext cx="7958297" cy="5120640"/>
          </a:xfrm>
        </p:spPr>
        <p:txBody>
          <a:bodyPr>
            <a:normAutofit fontScale="92500" lnSpcReduction="20000"/>
          </a:bodyPr>
          <a:lstStyle/>
          <a:p>
            <a:r>
              <a:rPr lang="en-US" sz="3400" dirty="0">
                <a:solidFill>
                  <a:schemeClr val="tx1"/>
                </a:solidFill>
                <a:latin typeface="Calibri" panose="020F0502020204030204" pitchFamily="34" charset="0"/>
                <a:cs typeface="Calibri" panose="020F0502020204030204" pitchFamily="34" charset="0"/>
              </a:rPr>
              <a:t>An act relating to care of students with epilepsy or seizure disorders creating s. 1006.0626, F.S.; providing definitions; requiring a school to:</a:t>
            </a:r>
          </a:p>
          <a:p>
            <a:r>
              <a:rPr lang="en-US" dirty="0">
                <a:latin typeface="Calibri" panose="020F0502020204030204" pitchFamily="34" charset="0"/>
                <a:cs typeface="Calibri" panose="020F0502020204030204" pitchFamily="34" charset="0"/>
              </a:rPr>
              <a:t>provide epilepsy or seizure disorder care to a student under certain circumstances; </a:t>
            </a:r>
          </a:p>
          <a:p>
            <a:r>
              <a:rPr lang="en-US" b="1" dirty="0">
                <a:latin typeface="Calibri" panose="020F0502020204030204" pitchFamily="34" charset="0"/>
                <a:cs typeface="Calibri" panose="020F0502020204030204" pitchFamily="34" charset="0"/>
              </a:rPr>
              <a:t>providing requirements for the implementation of an individualized seizure action plan for a student with epilepsy or a seizure disorder; providing that an individualized seizure action plan remains in effect until certain criteria are met; </a:t>
            </a:r>
          </a:p>
          <a:p>
            <a:r>
              <a:rPr lang="en-US" dirty="0">
                <a:latin typeface="Calibri" panose="020F0502020204030204" pitchFamily="34" charset="0"/>
                <a:cs typeface="Calibri" panose="020F0502020204030204" pitchFamily="34" charset="0"/>
              </a:rPr>
              <a:t>providing that implementation of such plan does not absolve or limit other specified duties of the school; </a:t>
            </a:r>
          </a:p>
          <a:p>
            <a:r>
              <a:rPr lang="en-US" dirty="0">
                <a:latin typeface="Calibri" panose="020F0502020204030204" pitchFamily="34" charset="0"/>
                <a:cs typeface="Calibri" panose="020F0502020204030204" pitchFamily="34" charset="0"/>
              </a:rPr>
              <a:t>authorizing a school to provide training and supports to a student in the absence of such a plan; providing requirements for such plans; requiring a school nurse or appropriate school employee to coordinate the care of such students and verify the training of certain school employees relating to the care of the students; providing requirements for such training;</a:t>
            </a:r>
          </a:p>
          <a:p>
            <a:r>
              <a:rPr lang="en-US" dirty="0">
                <a:latin typeface="Calibri" panose="020F0502020204030204" pitchFamily="34" charset="0"/>
                <a:cs typeface="Calibri" panose="020F0502020204030204" pitchFamily="34" charset="0"/>
              </a:rPr>
              <a:t> requiring the Department of Education to identify certain training courses on its website; requiring schools to provide specified information to certain school employees; providing an effective date</a:t>
            </a:r>
          </a:p>
          <a:p>
            <a:endParaRPr lang="en-US" sz="2000" dirty="0">
              <a:latin typeface="NewCenturySchlbkLTStd-Roman"/>
            </a:endParaRPr>
          </a:p>
        </p:txBody>
      </p:sp>
    </p:spTree>
    <p:extLst>
      <p:ext uri="{BB962C8B-B14F-4D97-AF65-F5344CB8AC3E}">
        <p14:creationId xmlns:p14="http://schemas.microsoft.com/office/powerpoint/2010/main" val="3179200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bg1"/>
                </a:solidFill>
              </a:rPr>
              <a:t>Florida’s seizure safety in school law</a:t>
            </a:r>
          </a:p>
        </p:txBody>
      </p:sp>
      <p:sp>
        <p:nvSpPr>
          <p:cNvPr id="3" name="Content Placeholder 2"/>
          <p:cNvSpPr>
            <a:spLocks noGrp="1"/>
          </p:cNvSpPr>
          <p:nvPr>
            <p:ph idx="1"/>
          </p:nvPr>
        </p:nvSpPr>
        <p:spPr>
          <a:xfrm>
            <a:off x="3660546" y="864108"/>
            <a:ext cx="7315200" cy="5120640"/>
          </a:xfrm>
        </p:spPr>
        <p:txBody>
          <a:bodyPr>
            <a:normAutofit/>
          </a:bodyPr>
          <a:lstStyle/>
          <a:p>
            <a:pPr marL="0" indent="0" fontAlgn="base">
              <a:buClr>
                <a:srgbClr val="00B0F0"/>
              </a:buClr>
              <a:buNone/>
            </a:pPr>
            <a:r>
              <a:rPr lang="en-US" sz="1900" b="1" dirty="0">
                <a:solidFill>
                  <a:schemeClr val="accent5"/>
                </a:solidFill>
              </a:rPr>
              <a:t>Legislation</a:t>
            </a:r>
            <a:r>
              <a:rPr lang="en-US" sz="1900" dirty="0">
                <a:solidFill>
                  <a:srgbClr val="1C1C1C"/>
                </a:solidFill>
              </a:rPr>
              <a:t> </a:t>
            </a:r>
            <a:r>
              <a:rPr lang="en-US" sz="1900" b="1" dirty="0">
                <a:solidFill>
                  <a:schemeClr val="accent5"/>
                </a:solidFill>
              </a:rPr>
              <a:t>requires all </a:t>
            </a:r>
            <a:r>
              <a:rPr lang="en-US" sz="1900" b="1" u="sng" dirty="0">
                <a:solidFill>
                  <a:schemeClr val="accent5"/>
                </a:solidFill>
              </a:rPr>
              <a:t>public</a:t>
            </a:r>
            <a:r>
              <a:rPr lang="en-US" sz="1900" b="1" dirty="0">
                <a:solidFill>
                  <a:schemeClr val="accent5"/>
                </a:solidFill>
              </a:rPr>
              <a:t> schools to:</a:t>
            </a:r>
          </a:p>
          <a:p>
            <a:pPr marL="0" indent="0" fontAlgn="base">
              <a:buClr>
                <a:srgbClr val="00B0F0"/>
              </a:buClr>
              <a:buNone/>
            </a:pPr>
            <a:endParaRPr lang="en-US" sz="1900" b="1" dirty="0">
              <a:solidFill>
                <a:schemeClr val="accent5"/>
              </a:solidFill>
            </a:endParaRPr>
          </a:p>
          <a:p>
            <a:pPr marL="342900" indent="-342900" fontAlgn="base">
              <a:buClr>
                <a:srgbClr val="00B0F0"/>
              </a:buClr>
            </a:pPr>
            <a:r>
              <a:rPr lang="en-US" sz="1900" b="1" dirty="0">
                <a:solidFill>
                  <a:schemeClr val="accent5"/>
                </a:solidFill>
              </a:rPr>
              <a:t>Train school personnel </a:t>
            </a:r>
            <a:r>
              <a:rPr lang="en-US" sz="1900" dirty="0">
                <a:solidFill>
                  <a:srgbClr val="1C1C1C"/>
                </a:solidFill>
              </a:rPr>
              <a:t>on </a:t>
            </a:r>
            <a:r>
              <a:rPr lang="en-US" sz="1900" b="1" dirty="0">
                <a:solidFill>
                  <a:schemeClr val="accent5"/>
                </a:solidFill>
              </a:rPr>
              <a:t>seizure detection and first aid </a:t>
            </a:r>
            <a:r>
              <a:rPr lang="en-US" sz="1900" dirty="0">
                <a:solidFill>
                  <a:srgbClr val="1C1C1C"/>
                </a:solidFill>
              </a:rPr>
              <a:t>response</a:t>
            </a:r>
          </a:p>
          <a:p>
            <a:pPr marL="0" indent="0" fontAlgn="base">
              <a:buClr>
                <a:srgbClr val="00B0F0"/>
              </a:buClr>
              <a:buNone/>
            </a:pPr>
            <a:endParaRPr lang="en-US" sz="1900" dirty="0">
              <a:solidFill>
                <a:srgbClr val="1C1C1C"/>
              </a:solidFill>
            </a:endParaRPr>
          </a:p>
          <a:p>
            <a:pPr marL="342900" indent="-342900" fontAlgn="base">
              <a:buClr>
                <a:srgbClr val="00B0F0"/>
              </a:buClr>
            </a:pPr>
            <a:r>
              <a:rPr lang="en-US" sz="1900" b="1" dirty="0">
                <a:solidFill>
                  <a:schemeClr val="accent5"/>
                </a:solidFill>
              </a:rPr>
              <a:t>Mandates Seizure Action Plans</a:t>
            </a:r>
            <a:r>
              <a:rPr lang="en-US" sz="1900" b="1" dirty="0">
                <a:solidFill>
                  <a:schemeClr val="accent2"/>
                </a:solidFill>
              </a:rPr>
              <a:t> </a:t>
            </a:r>
            <a:r>
              <a:rPr lang="en-US" sz="1900" dirty="0">
                <a:solidFill>
                  <a:srgbClr val="1C1C1C"/>
                </a:solidFill>
              </a:rPr>
              <a:t>be on file for every student diagnosed with epilepsy or a seizure disorder, and require those plans </a:t>
            </a:r>
            <a:r>
              <a:rPr lang="en-US" sz="1900" dirty="0">
                <a:solidFill>
                  <a:schemeClr val="accent5"/>
                </a:solidFill>
              </a:rPr>
              <a:t>be </a:t>
            </a:r>
            <a:r>
              <a:rPr lang="en-US" sz="1900" b="1" dirty="0">
                <a:solidFill>
                  <a:schemeClr val="accent5"/>
                </a:solidFill>
              </a:rPr>
              <a:t>available to all personnel responsible for the student</a:t>
            </a:r>
          </a:p>
          <a:p>
            <a:pPr marL="342900" indent="-342900" fontAlgn="base">
              <a:buClr>
                <a:srgbClr val="00B0F0"/>
              </a:buClr>
            </a:pPr>
            <a:endParaRPr lang="en-US" sz="1900" dirty="0">
              <a:solidFill>
                <a:srgbClr val="1C1C1C"/>
              </a:solidFill>
            </a:endParaRPr>
          </a:p>
          <a:p>
            <a:pPr marL="342900" indent="-342900" fontAlgn="base">
              <a:buClr>
                <a:srgbClr val="00B0F0"/>
              </a:buClr>
            </a:pPr>
            <a:r>
              <a:rPr lang="en-US" sz="1900" b="1" dirty="0">
                <a:solidFill>
                  <a:schemeClr val="accent5"/>
                </a:solidFill>
              </a:rPr>
              <a:t>Ensure the administration of medications approved by the FDA</a:t>
            </a:r>
            <a:endParaRPr lang="en-US" sz="1900" dirty="0">
              <a:solidFill>
                <a:schemeClr val="accent5"/>
              </a:solidFill>
            </a:endParaRPr>
          </a:p>
          <a:p>
            <a:pPr marL="342900" indent="-342900" fontAlgn="base">
              <a:buClr>
                <a:srgbClr val="00B0F0"/>
              </a:buClr>
            </a:pPr>
            <a:endParaRPr lang="en-US" sz="1900" dirty="0">
              <a:solidFill>
                <a:srgbClr val="1C1C1C"/>
              </a:solidFill>
            </a:endParaRPr>
          </a:p>
          <a:p>
            <a:pPr marL="342900" indent="-342900" fontAlgn="base">
              <a:buClr>
                <a:srgbClr val="00B0F0"/>
              </a:buClr>
            </a:pPr>
            <a:r>
              <a:rPr lang="en-US" sz="1900" b="1" dirty="0">
                <a:solidFill>
                  <a:schemeClr val="accent5"/>
                </a:solidFill>
              </a:rPr>
              <a:t>Educate and train students about epilepsy and seizure first aid </a:t>
            </a:r>
            <a:r>
              <a:rPr lang="en-US" sz="1900" dirty="0"/>
              <a:t>response</a:t>
            </a:r>
          </a:p>
          <a:p>
            <a:endParaRPr lang="en-US" dirty="0"/>
          </a:p>
        </p:txBody>
      </p:sp>
    </p:spTree>
    <p:extLst>
      <p:ext uri="{BB962C8B-B14F-4D97-AF65-F5344CB8AC3E}">
        <p14:creationId xmlns:p14="http://schemas.microsoft.com/office/powerpoint/2010/main" val="2109858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032" y="520188"/>
            <a:ext cx="2834640" cy="2377440"/>
          </a:xfrm>
        </p:spPr>
        <p:txBody>
          <a:bodyPr/>
          <a:lstStyle/>
          <a:p>
            <a:r>
              <a:rPr lang="en-US" b="1" dirty="0">
                <a:solidFill>
                  <a:schemeClr val="bg1"/>
                </a:solidFill>
              </a:rPr>
              <a:t>Why did we need a law</a:t>
            </a:r>
            <a:endParaRPr lang="en-US" dirty="0">
              <a:solidFill>
                <a:schemeClr val="bg1"/>
              </a:solidFill>
            </a:endParaRPr>
          </a:p>
        </p:txBody>
      </p:sp>
      <p:pic>
        <p:nvPicPr>
          <p:cNvPr id="9" name="Content Placeholder 8"/>
          <p:cNvPicPr>
            <a:picLocks noGrp="1" noChangeAspect="1"/>
          </p:cNvPicPr>
          <p:nvPr>
            <p:ph idx="1"/>
          </p:nvPr>
        </p:nvPicPr>
        <p:blipFill rotWithShape="1">
          <a:blip r:embed="rId2">
            <a:extLst>
              <a:ext uri="{28A0092B-C50C-407E-A947-70E740481C1C}">
                <a14:useLocalDpi xmlns:a14="http://schemas.microsoft.com/office/drawing/2010/main" val="0"/>
              </a:ext>
            </a:extLst>
          </a:blip>
          <a:srcRect t="-357" r="30725"/>
          <a:stretch/>
        </p:blipFill>
        <p:spPr>
          <a:xfrm>
            <a:off x="3419889" y="1550505"/>
            <a:ext cx="5067596" cy="4531706"/>
          </a:xfrm>
        </p:spPr>
      </p:pic>
      <p:sp>
        <p:nvSpPr>
          <p:cNvPr id="8" name="Text Placeholder 7"/>
          <p:cNvSpPr>
            <a:spLocks noGrp="1"/>
          </p:cNvSpPr>
          <p:nvPr>
            <p:ph type="body" sz="half" idx="2"/>
          </p:nvPr>
        </p:nvSpPr>
        <p:spPr>
          <a:xfrm>
            <a:off x="293373" y="2967402"/>
            <a:ext cx="2834640" cy="2321990"/>
          </a:xfrm>
        </p:spPr>
        <p:txBody>
          <a:bodyPr>
            <a:normAutofit lnSpcReduction="10000"/>
          </a:bodyPr>
          <a:lstStyle/>
          <a:p>
            <a:r>
              <a:rPr lang="en-US" b="1" dirty="0">
                <a:solidFill>
                  <a:schemeClr val="bg1"/>
                </a:solidFill>
              </a:rPr>
              <a:t>Children spend about 7-10 hours a day in school setting</a:t>
            </a:r>
          </a:p>
          <a:p>
            <a:pPr marL="342900" indent="-342900"/>
            <a:r>
              <a:rPr lang="en-US" dirty="0"/>
              <a:t>Seizures often occur during the school day</a:t>
            </a:r>
          </a:p>
          <a:p>
            <a:pPr marL="342900" indent="-342900"/>
            <a:r>
              <a:rPr lang="en-US" dirty="0"/>
              <a:t>After school programs</a:t>
            </a:r>
          </a:p>
          <a:p>
            <a:pPr marL="800100" lvl="1" indent="-342900"/>
            <a:r>
              <a:rPr lang="en-US" sz="1800" dirty="0">
                <a:solidFill>
                  <a:schemeClr val="bg1"/>
                </a:solidFill>
              </a:rPr>
              <a:t>Sports</a:t>
            </a:r>
          </a:p>
          <a:p>
            <a:pPr marL="800100" lvl="1" indent="-342900"/>
            <a:r>
              <a:rPr lang="en-US" sz="1800" dirty="0">
                <a:solidFill>
                  <a:schemeClr val="bg1"/>
                </a:solidFill>
              </a:rPr>
              <a:t>Clubs</a:t>
            </a:r>
          </a:p>
          <a:p>
            <a:pPr marL="800100" lvl="1" indent="-342900"/>
            <a:r>
              <a:rPr lang="en-US" sz="1800" dirty="0">
                <a:solidFill>
                  <a:schemeClr val="bg1"/>
                </a:solidFill>
              </a:rPr>
              <a:t>ASP</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9889" y="707541"/>
            <a:ext cx="2619375" cy="1743075"/>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52060" y="1898374"/>
            <a:ext cx="3839940" cy="4183836"/>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039264" y="707541"/>
            <a:ext cx="2448221" cy="1743075"/>
          </a:xfrm>
          <a:prstGeom prst="rect">
            <a:avLst/>
          </a:prstGeom>
        </p:spPr>
      </p:pic>
    </p:spTree>
    <p:extLst>
      <p:ext uri="{BB962C8B-B14F-4D97-AF65-F5344CB8AC3E}">
        <p14:creationId xmlns:p14="http://schemas.microsoft.com/office/powerpoint/2010/main" val="2779787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834" y="2892828"/>
            <a:ext cx="3137453" cy="1072343"/>
          </a:xfrm>
        </p:spPr>
        <p:txBody>
          <a:bodyPr>
            <a:noAutofit/>
          </a:bodyPr>
          <a:lstStyle/>
          <a:p>
            <a:r>
              <a:rPr lang="en-US" sz="2800" b="1" dirty="0"/>
              <a:t>Reopening plans amid pandemic shine light on Florida's school nursing shortage</a:t>
            </a:r>
            <a:br>
              <a:rPr lang="en-US" sz="2800" b="1" dirty="0"/>
            </a:br>
            <a:br>
              <a:rPr lang="en-US" sz="2800" b="1" dirty="0"/>
            </a:br>
            <a:r>
              <a:rPr lang="en-US" sz="2800" dirty="0"/>
              <a:t>Some school nurses cover multiple schools at one time</a:t>
            </a:r>
            <a:br>
              <a:rPr lang="en-US" sz="2800" dirty="0"/>
            </a:br>
            <a:endParaRPr lang="en-US" sz="2800" dirty="0"/>
          </a:p>
        </p:txBody>
      </p:sp>
      <p:sp>
        <p:nvSpPr>
          <p:cNvPr id="3" name="Content Placeholder 2"/>
          <p:cNvSpPr>
            <a:spLocks noGrp="1"/>
          </p:cNvSpPr>
          <p:nvPr>
            <p:ph idx="1"/>
          </p:nvPr>
        </p:nvSpPr>
        <p:spPr>
          <a:xfrm>
            <a:off x="3485322" y="1497494"/>
            <a:ext cx="8282608" cy="4074807"/>
          </a:xfrm>
        </p:spPr>
        <p:txBody>
          <a:bodyPr>
            <a:noAutofit/>
          </a:bodyPr>
          <a:lstStyle/>
          <a:p>
            <a:pPr marL="0" indent="0">
              <a:buNone/>
            </a:pPr>
            <a:r>
              <a:rPr lang="en-US" sz="1600" dirty="0"/>
              <a:t>According to the Centers for Disease Control (CDC), schools should have one certified school nurse for every 750 students. In Florida, 2017 school data [the latest available] shows the ratio was one school nurse for every 2,392 students.</a:t>
            </a:r>
            <a:br>
              <a:rPr lang="en-US" sz="1600" dirty="0"/>
            </a:br>
            <a:br>
              <a:rPr lang="en-US" sz="1600" dirty="0"/>
            </a:br>
            <a:r>
              <a:rPr lang="en-US" sz="1600" dirty="0"/>
              <a:t>According to FDOH, there are approximately 2,286 registered (RN) and licensed practical nurses (LPN) who work in Florida’s 4,200 public schools. An additional 1,431 health aides also help fill the gap but without the qualifications of an RN, campus RN’s are often assigned to cover multiple schools at a time</a:t>
            </a:r>
            <a:br>
              <a:rPr lang="en-US" sz="1600" dirty="0"/>
            </a:br>
            <a:br>
              <a:rPr lang="en-US" sz="1600" dirty="0"/>
            </a:br>
            <a:br>
              <a:rPr lang="en-US" sz="1600" dirty="0"/>
            </a:br>
            <a:r>
              <a:rPr lang="en-US" sz="1600" dirty="0"/>
              <a:t>Osceola County reports it has a nurse assigned full time to serve all 60 of its schools, but that's not the case for many other school districts.</a:t>
            </a:r>
            <a:br>
              <a:rPr lang="en-US" sz="1600" dirty="0"/>
            </a:br>
            <a:endParaRPr lang="en-US" sz="1600" dirty="0"/>
          </a:p>
          <a:p>
            <a:pPr marL="0" indent="0">
              <a:buNone/>
            </a:pPr>
            <a:r>
              <a:rPr lang="en-US" sz="1600" dirty="0"/>
              <a:t>In Seminole County, there are 20 registered nurses for 58 schools that who after 67,000 students.</a:t>
            </a:r>
            <a:br>
              <a:rPr lang="en-US" sz="1600" dirty="0"/>
            </a:br>
            <a:endParaRPr lang="en-US" sz="1600" dirty="0"/>
          </a:p>
          <a:p>
            <a:pPr marL="0" indent="0">
              <a:buNone/>
            </a:pPr>
            <a:r>
              <a:rPr lang="en-US" sz="1600" dirty="0"/>
              <a:t>Orange County has more than 215,000 students and 199 schools. The county employs 110 nurses, a combination of registered nurses and licensed practical nurses.</a:t>
            </a:r>
            <a:br>
              <a:rPr lang="en-US" sz="1600" dirty="0"/>
            </a:br>
            <a:endParaRPr lang="en-US" sz="1600" dirty="0"/>
          </a:p>
          <a:p>
            <a:pPr marL="0" indent="0">
              <a:buNone/>
            </a:pPr>
            <a:r>
              <a:rPr lang="en-US" altLang="en-US" sz="1600" dirty="0">
                <a:solidFill>
                  <a:srgbClr val="191919"/>
                </a:solidFill>
                <a:latin typeface="Cambria" panose="02040503050406030204" pitchFamily="18" charset="0"/>
                <a:ea typeface="Cambria" panose="02040503050406030204" pitchFamily="18" charset="0"/>
              </a:rPr>
              <a:t>Clinic assistants in Seminole County and school health assistants in Orange County support nurses daily but not all have a health care background</a:t>
            </a:r>
            <a:br>
              <a:rPr lang="en-US" altLang="en-US" sz="1600" dirty="0">
                <a:solidFill>
                  <a:srgbClr val="191919"/>
                </a:solidFill>
                <a:latin typeface="Cambria" panose="02040503050406030204" pitchFamily="18" charset="0"/>
                <a:ea typeface="Cambria" panose="02040503050406030204" pitchFamily="18" charset="0"/>
              </a:rPr>
            </a:br>
            <a:br>
              <a:rPr lang="en-US" sz="1600" dirty="0"/>
            </a:br>
            <a:br>
              <a:rPr lang="en-US" altLang="en-US" sz="1600" dirty="0">
                <a:solidFill>
                  <a:srgbClr val="191919"/>
                </a:solidFill>
                <a:latin typeface="Source Sans Pro"/>
              </a:rPr>
            </a:br>
            <a:r>
              <a:rPr lang="en-US" sz="1600" dirty="0"/>
              <a:t>The Miami-Dade County Public Schools (M-DCPS) educates over 345,000 students in 392 schools and is the fourth largest school district in the nation</a:t>
            </a:r>
            <a:br>
              <a:rPr lang="en-US" sz="1600" dirty="0"/>
            </a:br>
            <a:endParaRPr lang="en-US" sz="1600" dirty="0"/>
          </a:p>
        </p:txBody>
      </p:sp>
    </p:spTree>
    <p:extLst>
      <p:ext uri="{BB962C8B-B14F-4D97-AF65-F5344CB8AC3E}">
        <p14:creationId xmlns:p14="http://schemas.microsoft.com/office/powerpoint/2010/main" val="4202893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bg1"/>
                </a:solidFill>
              </a:rPr>
              <a:t>Would you work for this salary?</a:t>
            </a:r>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200401" y="-972999"/>
            <a:ext cx="5021652" cy="3825644"/>
          </a:xfrm>
        </p:spPr>
      </p:pic>
      <p:pic>
        <p:nvPicPr>
          <p:cNvPr id="8" name="Content Placeholder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764696" y="2952171"/>
            <a:ext cx="5528779" cy="3151404"/>
          </a:xfrm>
        </p:spPr>
      </p:pic>
    </p:spTree>
    <p:extLst>
      <p:ext uri="{BB962C8B-B14F-4D97-AF65-F5344CB8AC3E}">
        <p14:creationId xmlns:p14="http://schemas.microsoft.com/office/powerpoint/2010/main" val="3273556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a:picLocks noGrp="1" noChangeAspect="1"/>
          </p:cNvPicPr>
          <p:nvPr>
            <p:ph sz="half" idx="2"/>
          </p:nvPr>
        </p:nvPicPr>
        <p:blipFill>
          <a:blip r:embed="rId2"/>
          <a:stretch>
            <a:fillRect/>
          </a:stretch>
        </p:blipFill>
        <p:spPr>
          <a:xfrm>
            <a:off x="1280432" y="562768"/>
            <a:ext cx="4432172" cy="5732463"/>
          </a:xfrm>
          <a:prstGeom prst="rect">
            <a:avLst/>
          </a:prstGeom>
        </p:spPr>
      </p:pic>
      <p:pic>
        <p:nvPicPr>
          <p:cNvPr id="10" name="Picture 9"/>
          <p:cNvPicPr>
            <a:picLocks noChangeAspect="1"/>
          </p:cNvPicPr>
          <p:nvPr/>
        </p:nvPicPr>
        <p:blipFill>
          <a:blip r:embed="rId3"/>
          <a:stretch>
            <a:fillRect/>
          </a:stretch>
        </p:blipFill>
        <p:spPr>
          <a:xfrm>
            <a:off x="6479398" y="520596"/>
            <a:ext cx="3979753" cy="5774635"/>
          </a:xfrm>
          <a:prstGeom prst="rect">
            <a:avLst/>
          </a:prstGeom>
        </p:spPr>
      </p:pic>
    </p:spTree>
    <p:extLst>
      <p:ext uri="{BB962C8B-B14F-4D97-AF65-F5344CB8AC3E}">
        <p14:creationId xmlns:p14="http://schemas.microsoft.com/office/powerpoint/2010/main" val="2241501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0312" y="3066222"/>
            <a:ext cx="2552769" cy="725556"/>
          </a:xfrm>
        </p:spPr>
        <p:txBody>
          <a:bodyPr>
            <a:noAutofit/>
          </a:bodyPr>
          <a:lstStyle/>
          <a:p>
            <a:r>
              <a:rPr lang="en-US" sz="3600" dirty="0">
                <a:solidFill>
                  <a:schemeClr val="bg1"/>
                </a:solidFill>
              </a:rPr>
              <a:t>SAP Example For Family</a:t>
            </a:r>
          </a:p>
        </p:txBody>
      </p:sp>
      <p:sp>
        <p:nvSpPr>
          <p:cNvPr id="4" name="Content Placeholder 3"/>
          <p:cNvSpPr>
            <a:spLocks noGrp="1"/>
          </p:cNvSpPr>
          <p:nvPr>
            <p:ph sz="half" idx="2"/>
          </p:nvPr>
        </p:nvSpPr>
        <p:spPr>
          <a:xfrm>
            <a:off x="3502210" y="1836757"/>
            <a:ext cx="2713060" cy="4023360"/>
          </a:xfrm>
        </p:spPr>
        <p:txBody>
          <a:bodyPr>
            <a:normAutofit/>
          </a:bodyPr>
          <a:lstStyle/>
          <a:p>
            <a:pPr marL="285750" indent="-285750">
              <a:buClr>
                <a:srgbClr val="00B0F0"/>
              </a:buClr>
            </a:pPr>
            <a:r>
              <a:rPr lang="en-US" b="1" dirty="0">
                <a:solidFill>
                  <a:schemeClr val="tx1"/>
                </a:solidFill>
              </a:rPr>
              <a:t>Family preferred language</a:t>
            </a:r>
            <a:r>
              <a:rPr lang="en-US" dirty="0">
                <a:solidFill>
                  <a:schemeClr val="tx1"/>
                </a:solidFill>
              </a:rPr>
              <a:t> Spanish</a:t>
            </a:r>
          </a:p>
          <a:p>
            <a:pPr marL="285750" indent="-285750">
              <a:buClr>
                <a:srgbClr val="00B0F0"/>
              </a:buClr>
            </a:pPr>
            <a:endParaRPr lang="en-US" dirty="0">
              <a:solidFill>
                <a:schemeClr val="tx1"/>
              </a:solidFill>
            </a:endParaRPr>
          </a:p>
          <a:p>
            <a:pPr marL="285750" indent="-285750">
              <a:buClr>
                <a:srgbClr val="00B0F0"/>
              </a:buClr>
            </a:pPr>
            <a:r>
              <a:rPr lang="en-US" b="1" dirty="0">
                <a:solidFill>
                  <a:schemeClr val="tx1"/>
                </a:solidFill>
              </a:rPr>
              <a:t>Preferred terms </a:t>
            </a:r>
            <a:r>
              <a:rPr lang="en-US" dirty="0">
                <a:solidFill>
                  <a:schemeClr val="tx1"/>
                </a:solidFill>
              </a:rPr>
              <a:t>for describing seizures </a:t>
            </a:r>
            <a:r>
              <a:rPr lang="en-US" b="1" dirty="0">
                <a:solidFill>
                  <a:schemeClr val="tx1"/>
                </a:solidFill>
              </a:rPr>
              <a:t>not clinical description </a:t>
            </a:r>
          </a:p>
          <a:p>
            <a:pPr marL="285750" indent="-285750">
              <a:buClr>
                <a:srgbClr val="00B0F0"/>
              </a:buClr>
            </a:pPr>
            <a:endParaRPr lang="en-US" b="1" dirty="0">
              <a:solidFill>
                <a:schemeClr val="tx1"/>
              </a:solidFill>
            </a:endParaRPr>
          </a:p>
          <a:p>
            <a:pPr marL="285750" indent="-285750">
              <a:buClr>
                <a:srgbClr val="00B0F0"/>
              </a:buClr>
            </a:pPr>
            <a:r>
              <a:rPr lang="en-US" b="1" dirty="0">
                <a:solidFill>
                  <a:schemeClr val="tx1"/>
                </a:solidFill>
              </a:rPr>
              <a:t>Shared with extended family &amp; friends</a:t>
            </a:r>
          </a:p>
          <a:p>
            <a:endParaRPr lang="en-US" dirty="0"/>
          </a:p>
        </p:txBody>
      </p:sp>
      <p:pic>
        <p:nvPicPr>
          <p:cNvPr id="7" name="Content Placeholder 6"/>
          <p:cNvPicPr>
            <a:picLocks noGrp="1" noChangeAspect="1"/>
          </p:cNvPicPr>
          <p:nvPr>
            <p:ph sz="quarter" idx="4"/>
          </p:nvPr>
        </p:nvPicPr>
        <p:blipFill>
          <a:blip r:embed="rId2"/>
          <a:stretch>
            <a:fillRect/>
          </a:stretch>
        </p:blipFill>
        <p:spPr>
          <a:xfrm>
            <a:off x="6118660" y="503583"/>
            <a:ext cx="5652051" cy="5968346"/>
          </a:xfrm>
          <a:prstGeom prst="rect">
            <a:avLst/>
          </a:prstGeom>
        </p:spPr>
      </p:pic>
    </p:spTree>
    <p:extLst>
      <p:ext uri="{BB962C8B-B14F-4D97-AF65-F5344CB8AC3E}">
        <p14:creationId xmlns:p14="http://schemas.microsoft.com/office/powerpoint/2010/main" val="10928509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525077" y="821369"/>
            <a:ext cx="8295861" cy="3255264"/>
          </a:xfrm>
        </p:spPr>
        <p:txBody>
          <a:bodyPr/>
          <a:lstStyle/>
          <a:p>
            <a:r>
              <a:rPr lang="en-US" sz="3200" b="1" dirty="0">
                <a:solidFill>
                  <a:schemeClr val="tx1"/>
                </a:solidFill>
                <a:hlinkClick r:id="rId2" action="ppaction://hlinkfile">
                  <a:extLst>
                    <a:ext uri="{A12FA001-AC4F-418D-AE19-62706E023703}">
                      <ahyp:hlinkClr xmlns:ahyp="http://schemas.microsoft.com/office/drawing/2018/hyperlinkcolor" val="tx"/>
                    </a:ext>
                  </a:extLst>
                </a:hlinkClick>
              </a:rPr>
              <a:t>https://epilepsyalliancefl.org/care-of-students-with-epilepsy</a:t>
            </a:r>
            <a:endParaRPr lang="en-US" b="1" dirty="0">
              <a:solidFill>
                <a:schemeClr val="tx1"/>
              </a:solidFill>
            </a:endParaRPr>
          </a:p>
        </p:txBody>
      </p:sp>
    </p:spTree>
    <p:extLst>
      <p:ext uri="{BB962C8B-B14F-4D97-AF65-F5344CB8AC3E}">
        <p14:creationId xmlns:p14="http://schemas.microsoft.com/office/powerpoint/2010/main" val="3647705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700" b="1" dirty="0"/>
              <a:t>Transitioning the child with a developmental epileptic encephalopathy to adulthood:  It’s more than just changing doctors</a:t>
            </a:r>
          </a:p>
        </p:txBody>
      </p:sp>
      <p:pic>
        <p:nvPicPr>
          <p:cNvPr id="4" name="Content Placeholder 10"/>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791200" y="1252728"/>
            <a:ext cx="3251200" cy="4343400"/>
          </a:xfrm>
        </p:spPr>
      </p:pic>
      <p:pic>
        <p:nvPicPr>
          <p:cNvPr id="5" name="Content Placeholder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61033" y="749818"/>
            <a:ext cx="2430167" cy="3270428"/>
          </a:xfrm>
          <a:prstGeom prst="rect">
            <a:avLst/>
          </a:prstGeom>
        </p:spPr>
      </p:pic>
      <p:pic>
        <p:nvPicPr>
          <p:cNvPr id="6" name="Content Placeholder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42400" y="3017824"/>
            <a:ext cx="2788637" cy="3398885"/>
          </a:xfrm>
          <a:prstGeom prst="rect">
            <a:avLst/>
          </a:prstGeom>
        </p:spPr>
      </p:pic>
    </p:spTree>
    <p:extLst>
      <p:ext uri="{BB962C8B-B14F-4D97-AF65-F5344CB8AC3E}">
        <p14:creationId xmlns:p14="http://schemas.microsoft.com/office/powerpoint/2010/main" val="1161283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p:txBody>
          <a:bodyPr/>
          <a:lstStyle/>
          <a:p>
            <a:r>
              <a:rPr lang="en-US" dirty="0">
                <a:solidFill>
                  <a:schemeClr val="bg1"/>
                </a:solidFill>
              </a:rPr>
              <a:t>HRSA grant on transition</a:t>
            </a:r>
          </a:p>
        </p:txBody>
      </p:sp>
      <p:pic>
        <p:nvPicPr>
          <p:cNvPr id="10"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208614" y="750801"/>
            <a:ext cx="4398134" cy="5347253"/>
          </a:xfrm>
        </p:spPr>
      </p:pic>
      <p:sp>
        <p:nvSpPr>
          <p:cNvPr id="9" name="Content Placeholder 8"/>
          <p:cNvSpPr>
            <a:spLocks noGrp="1"/>
          </p:cNvSpPr>
          <p:nvPr>
            <p:ph sz="quarter" idx="4"/>
          </p:nvPr>
        </p:nvSpPr>
        <p:spPr>
          <a:xfrm>
            <a:off x="7752522" y="1123836"/>
            <a:ext cx="3988904" cy="4974217"/>
          </a:xfrm>
        </p:spPr>
        <p:txBody>
          <a:bodyPr>
            <a:normAutofit fontScale="85000" lnSpcReduction="20000"/>
          </a:bodyPr>
          <a:lstStyle/>
          <a:p>
            <a:r>
              <a:rPr lang="en-US" dirty="0"/>
              <a:t>12-13 know their meds and allergies</a:t>
            </a:r>
          </a:p>
          <a:p>
            <a:r>
              <a:rPr lang="en-US" dirty="0"/>
              <a:t>Encourage child to talk to doctor</a:t>
            </a:r>
          </a:p>
          <a:p>
            <a:r>
              <a:rPr lang="en-US" dirty="0"/>
              <a:t>14-15 knows about family medical history</a:t>
            </a:r>
          </a:p>
          <a:p>
            <a:r>
              <a:rPr lang="en-US" dirty="0"/>
              <a:t>Encourage the child to see doctor alone</a:t>
            </a:r>
          </a:p>
          <a:p>
            <a:r>
              <a:rPr lang="en-US" dirty="0"/>
              <a:t>16-17 ask the doctor to talk about privacy rights</a:t>
            </a:r>
          </a:p>
          <a:p>
            <a:r>
              <a:rPr lang="en-US" dirty="0"/>
              <a:t>Discuss with your child if they need help making healthcare decisions</a:t>
            </a:r>
          </a:p>
          <a:p>
            <a:r>
              <a:rPr lang="en-US" sz="2400" dirty="0"/>
              <a:t>Talk with your child about the age they want to transfer to a doctor for adult care</a:t>
            </a:r>
          </a:p>
          <a:p>
            <a:r>
              <a:rPr lang="en-US" sz="2400" dirty="0"/>
              <a:t>18-21 have patient talk to their current doctor about finding a new doctor</a:t>
            </a:r>
          </a:p>
          <a:p>
            <a:r>
              <a:rPr lang="en-US" sz="2400" dirty="0"/>
              <a:t>Encourage them to make their own appointment</a:t>
            </a:r>
          </a:p>
        </p:txBody>
      </p:sp>
    </p:spTree>
    <p:extLst>
      <p:ext uri="{BB962C8B-B14F-4D97-AF65-F5344CB8AC3E}">
        <p14:creationId xmlns:p14="http://schemas.microsoft.com/office/powerpoint/2010/main" val="2527564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b="1" dirty="0">
                <a:solidFill>
                  <a:schemeClr val="bg1"/>
                </a:solidFill>
              </a:rPr>
              <a:t>Child Neurology Foundation</a:t>
            </a:r>
          </a:p>
        </p:txBody>
      </p:sp>
      <p:sp>
        <p:nvSpPr>
          <p:cNvPr id="8" name="Content Placeholder 7"/>
          <p:cNvSpPr>
            <a:spLocks noGrp="1"/>
          </p:cNvSpPr>
          <p:nvPr>
            <p:ph idx="1"/>
          </p:nvPr>
        </p:nvSpPr>
        <p:spPr>
          <a:xfrm>
            <a:off x="3776503" y="996630"/>
            <a:ext cx="7315200" cy="5120640"/>
          </a:xfrm>
        </p:spPr>
        <p:txBody>
          <a:bodyPr>
            <a:noAutofit/>
          </a:bodyPr>
          <a:lstStyle/>
          <a:p>
            <a:r>
              <a:rPr lang="en-US" sz="1700" dirty="0"/>
              <a:t>We begin at ages 12 to 14 to prepare for the change from a “pediatric” model of care—where parents make most decisions—to an “adult” model of care—where youth take full responsibility for decision-making</a:t>
            </a:r>
          </a:p>
          <a:p>
            <a:r>
              <a:rPr lang="en-US" sz="1700" dirty="0"/>
              <a:t> To accomplish this there will be time during visits with the teen without the parent present. This assists the youth in more independence in their health care.</a:t>
            </a:r>
          </a:p>
          <a:p>
            <a:r>
              <a:rPr lang="en-US" sz="1700" dirty="0"/>
              <a:t> At age 18, the youth legally become adults. At that time, the young adult’s consent will be required to discuss any personal health information with family members</a:t>
            </a:r>
          </a:p>
          <a:p>
            <a:r>
              <a:rPr lang="en-US" sz="1700" b="1" dirty="0"/>
              <a:t>If the youth has a condition that prevents health care decision making then the parents/caregivers need to consider legal options required to become responsible for the decision-making. This should be accomplished before the youth becomes age 18. </a:t>
            </a:r>
          </a:p>
          <a:p>
            <a:r>
              <a:rPr lang="en-US" sz="1700" dirty="0"/>
              <a:t>We will work in partnership with youth and families regarding the age for transferring to an adult provider. We do recommend that this occur before age 22. </a:t>
            </a:r>
          </a:p>
          <a:p>
            <a:r>
              <a:rPr lang="en-US" sz="1700" dirty="0"/>
              <a:t> We will assist with this transfer process, including:</a:t>
            </a:r>
          </a:p>
          <a:p>
            <a:r>
              <a:rPr lang="en-US" sz="1700" dirty="0"/>
              <a:t> helping to identify an adult provider</a:t>
            </a:r>
          </a:p>
          <a:p>
            <a:r>
              <a:rPr lang="en-US" sz="1700" dirty="0"/>
              <a:t> sending medical records; and </a:t>
            </a:r>
          </a:p>
          <a:p>
            <a:r>
              <a:rPr lang="en-US" sz="1700" dirty="0"/>
              <a:t>communicating with the adult provider about the unique needs of each of our patients</a:t>
            </a:r>
          </a:p>
        </p:txBody>
      </p:sp>
    </p:spTree>
    <p:extLst>
      <p:ext uri="{BB962C8B-B14F-4D97-AF65-F5344CB8AC3E}">
        <p14:creationId xmlns:p14="http://schemas.microsoft.com/office/powerpoint/2010/main" val="543989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Why you just can’t tell them to find another doctor</a:t>
            </a:r>
          </a:p>
        </p:txBody>
      </p:sp>
      <p:pic>
        <p:nvPicPr>
          <p:cNvPr id="7" name="Content Placeholder 30"/>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3574212" y="1582134"/>
            <a:ext cx="2763441" cy="3684588"/>
          </a:xfrm>
        </p:spPr>
      </p:pic>
      <p:sp>
        <p:nvSpPr>
          <p:cNvPr id="8" name="Content Placeholder 9"/>
          <p:cNvSpPr>
            <a:spLocks noGrp="1"/>
          </p:cNvSpPr>
          <p:nvPr>
            <p:ph sz="quarter" idx="4"/>
          </p:nvPr>
        </p:nvSpPr>
        <p:spPr>
          <a:xfrm>
            <a:off x="6684560" y="1592164"/>
            <a:ext cx="4581719" cy="4023360"/>
          </a:xfrm>
        </p:spPr>
        <p:txBody>
          <a:bodyPr>
            <a:normAutofit/>
          </a:bodyPr>
          <a:lstStyle/>
          <a:p>
            <a:r>
              <a:rPr lang="en-US" dirty="0"/>
              <a:t>Children with complex neurological conditions and intellectual disabilities have unique needs that must be addressed for a successful transition.</a:t>
            </a:r>
          </a:p>
          <a:p>
            <a:r>
              <a:rPr lang="en-US" dirty="0"/>
              <a:t>As adults, they continue significant caregiver support</a:t>
            </a:r>
          </a:p>
          <a:p>
            <a:r>
              <a:rPr lang="en-US" dirty="0"/>
              <a:t>They see multiple providers, therapists, case workers participating in a complex web of state specific financial and community services that require orchestration during and after transition</a:t>
            </a:r>
          </a:p>
        </p:txBody>
      </p:sp>
    </p:spTree>
    <p:extLst>
      <p:ext uri="{BB962C8B-B14F-4D97-AF65-F5344CB8AC3E}">
        <p14:creationId xmlns:p14="http://schemas.microsoft.com/office/powerpoint/2010/main" val="3220829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bg1"/>
                </a:solidFill>
              </a:rPr>
              <a:t>Transition to adulthood planning guide</a:t>
            </a:r>
          </a:p>
        </p:txBody>
      </p:sp>
      <p:pic>
        <p:nvPicPr>
          <p:cNvPr id="4" name="Content Placeholder 9"/>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740401" y="1257300"/>
            <a:ext cx="3251200" cy="4343400"/>
          </a:xfrm>
        </p:spPr>
      </p:pic>
    </p:spTree>
    <p:extLst>
      <p:ext uri="{BB962C8B-B14F-4D97-AF65-F5344CB8AC3E}">
        <p14:creationId xmlns:p14="http://schemas.microsoft.com/office/powerpoint/2010/main" val="4239977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272" y="1532216"/>
            <a:ext cx="3268387" cy="894522"/>
          </a:xfrm>
        </p:spPr>
        <p:txBody>
          <a:bodyPr>
            <a:noAutofit/>
          </a:bodyPr>
          <a:lstStyle/>
          <a:p>
            <a:pPr algn="ctr"/>
            <a:r>
              <a:rPr lang="en-US" sz="3600" b="1" dirty="0">
                <a:solidFill>
                  <a:schemeClr val="bg1"/>
                </a:solidFill>
              </a:rPr>
              <a:t>Transition needs to start early</a:t>
            </a:r>
          </a:p>
        </p:txBody>
      </p:sp>
      <p:pic>
        <p:nvPicPr>
          <p:cNvPr id="5" name="Content Placeholder 10"/>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11721" b="11721"/>
          <a:stretch>
            <a:fillRect/>
          </a:stretch>
        </p:blipFill>
        <p:spPr/>
      </p:pic>
      <p:sp>
        <p:nvSpPr>
          <p:cNvPr id="4" name="Text Placeholder 3"/>
          <p:cNvSpPr>
            <a:spLocks noGrp="1"/>
          </p:cNvSpPr>
          <p:nvPr>
            <p:ph type="body" sz="half" idx="2"/>
          </p:nvPr>
        </p:nvSpPr>
        <p:spPr>
          <a:xfrm>
            <a:off x="182265" y="2426738"/>
            <a:ext cx="3268386" cy="2322576"/>
          </a:xfrm>
        </p:spPr>
        <p:txBody>
          <a:bodyPr>
            <a:noAutofit/>
          </a:bodyPr>
          <a:lstStyle/>
          <a:p>
            <a:r>
              <a:rPr lang="en-US" sz="1600" dirty="0"/>
              <a:t>The diagnosis of </a:t>
            </a:r>
            <a:r>
              <a:rPr lang="en-US" sz="1600" dirty="0" err="1"/>
              <a:t>Dravet</a:t>
            </a:r>
            <a:r>
              <a:rPr lang="en-US" sz="1600" dirty="0"/>
              <a:t> and other genetic disorders that result in DEE is a devastating blow to the entire family. </a:t>
            </a:r>
          </a:p>
          <a:p>
            <a:r>
              <a:rPr lang="en-US" sz="1600" dirty="0"/>
              <a:t> Fear of information on the internet and fear of the unknown course for their child create anxiety and complicates transition planning.   </a:t>
            </a:r>
          </a:p>
          <a:p>
            <a:r>
              <a:rPr lang="en-US" sz="1600" dirty="0"/>
              <a:t>When a child diagnosed at infancy to defer planning until the teen years denies the reality of the situation and sets the entire team up for failure.</a:t>
            </a:r>
          </a:p>
        </p:txBody>
      </p:sp>
    </p:spTree>
    <p:extLst>
      <p:ext uri="{BB962C8B-B14F-4D97-AF65-F5344CB8AC3E}">
        <p14:creationId xmlns:p14="http://schemas.microsoft.com/office/powerpoint/2010/main" val="35715206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a:picLocks noGrp="1" noChangeAspect="1"/>
          </p:cNvPicPr>
          <p:nvPr>
            <p:ph sz="half" idx="4294967295"/>
          </p:nvPr>
        </p:nvPicPr>
        <p:blipFill>
          <a:blip r:embed="rId2" cstate="print">
            <a:extLst>
              <a:ext uri="{28A0092B-C50C-407E-A947-70E740481C1C}">
                <a14:useLocalDpi xmlns:a14="http://schemas.microsoft.com/office/drawing/2010/main" val="0"/>
              </a:ext>
            </a:extLst>
          </a:blip>
          <a:stretch>
            <a:fillRect/>
          </a:stretch>
        </p:blipFill>
        <p:spPr>
          <a:xfrm>
            <a:off x="0" y="298450"/>
            <a:ext cx="2719388" cy="3684588"/>
          </a:xfrm>
        </p:spPr>
      </p:pic>
      <p:pic>
        <p:nvPicPr>
          <p:cNvPr id="10" name="Content Placeholder 9"/>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2719388" y="2760203"/>
            <a:ext cx="3096331" cy="3530266"/>
          </a:xfr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5719" y="169792"/>
            <a:ext cx="3279950" cy="4066998"/>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95669" y="2103177"/>
            <a:ext cx="3096332" cy="4187291"/>
          </a:xfrm>
          <a:prstGeom prst="rect">
            <a:avLst/>
          </a:prstGeom>
        </p:spPr>
      </p:pic>
    </p:spTree>
    <p:extLst>
      <p:ext uri="{BB962C8B-B14F-4D97-AF65-F5344CB8AC3E}">
        <p14:creationId xmlns:p14="http://schemas.microsoft.com/office/powerpoint/2010/main" val="16497682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bg1"/>
                </a:solidFill>
              </a:rPr>
              <a:t>Thank you and Goodbye</a:t>
            </a:r>
          </a:p>
        </p:txBody>
      </p:sp>
      <p:sp>
        <p:nvSpPr>
          <p:cNvPr id="3" name="Content Placeholder 2"/>
          <p:cNvSpPr>
            <a:spLocks noGrp="1"/>
          </p:cNvSpPr>
          <p:nvPr>
            <p:ph idx="1"/>
          </p:nvPr>
        </p:nvSpPr>
        <p:spPr>
          <a:xfrm>
            <a:off x="3410477" y="-926910"/>
            <a:ext cx="8216349" cy="4351338"/>
          </a:xfrm>
        </p:spPr>
        <p:txBody>
          <a:bodyPr/>
          <a:lstStyle/>
          <a:p>
            <a:pPr marL="0" indent="0">
              <a:buNone/>
            </a:pPr>
            <a:r>
              <a:rPr lang="en-US" dirty="0">
                <a:latin typeface="Franklin Gothic Medium" panose="020B0603020102020204" pitchFamily="34" charset="0"/>
              </a:rPr>
              <a:t>Epilepsy Alliance Florida is dedicated to supporting those impacted by epilepsy by confronting the spectrum of challenges created by seizures</a:t>
            </a:r>
            <a:r>
              <a:rPr lang="en-US" dirty="0">
                <a:latin typeface="Lato"/>
              </a:rPr>
              <a:t>.</a:t>
            </a:r>
            <a:endParaRPr lang="en-US" dirty="0"/>
          </a:p>
          <a:p>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94182" y="1519623"/>
            <a:ext cx="4830571" cy="3469423"/>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24754" y="1993635"/>
            <a:ext cx="3512148" cy="423344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0169" y="4437325"/>
            <a:ext cx="3018349" cy="2263762"/>
          </a:xfrm>
          <a:prstGeom prst="rect">
            <a:avLst/>
          </a:prstGeom>
        </p:spPr>
      </p:pic>
    </p:spTree>
    <p:extLst>
      <p:ext uri="{BB962C8B-B14F-4D97-AF65-F5344CB8AC3E}">
        <p14:creationId xmlns:p14="http://schemas.microsoft.com/office/powerpoint/2010/main" val="2760431304"/>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F6F2C4E71EA42449A5F6F62252FFC52" ma:contentTypeVersion="13" ma:contentTypeDescription="Create a new document." ma:contentTypeScope="" ma:versionID="44a9677281b68b0d100fd64b1fb10eb9">
  <xsd:schema xmlns:xsd="http://www.w3.org/2001/XMLSchema" xmlns:xs="http://www.w3.org/2001/XMLSchema" xmlns:p="http://schemas.microsoft.com/office/2006/metadata/properties" xmlns:ns1="http://schemas.microsoft.com/sharepoint/v3" xmlns:ns3="27d1bbbb-14af-4c24-8d14-122d0abb6e5d" xmlns:ns4="b23d7c33-ded4-44d5-ae23-e933485cea14" targetNamespace="http://schemas.microsoft.com/office/2006/metadata/properties" ma:root="true" ma:fieldsID="7a404ab33175eec0f303f49fc2f74e3c" ns1:_="" ns3:_="" ns4:_="">
    <xsd:import namespace="http://schemas.microsoft.com/sharepoint/v3"/>
    <xsd:import namespace="27d1bbbb-14af-4c24-8d14-122d0abb6e5d"/>
    <xsd:import namespace="b23d7c33-ded4-44d5-ae23-e933485cea14"/>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1:_ip_UnifiedCompliancePolicyProperties" minOccurs="0"/>
                <xsd:element ref="ns1:_ip_UnifiedCompliancePolicyUIAction" minOccurs="0"/>
                <xsd:element ref="ns4:SharedWithUsers" minOccurs="0"/>
                <xsd:element ref="ns4:SharedWithDetails" minOccurs="0"/>
                <xsd:element ref="ns4:SharingHintHash" minOccurs="0"/>
                <xsd:element ref="ns3:MediaLengthInSeconds" minOccurs="0"/>
                <xsd:element ref="ns3:MediaServiceDateTake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hidden="true" ma:internalName="_ip_UnifiedCompliancePolicyProperties">
      <xsd:simpleType>
        <xsd:restriction base="dms:Note"/>
      </xsd:simpleType>
    </xsd:element>
    <xsd:element name="_ip_UnifiedCompliancePolicyUIAction" ma:index="1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7d1bbbb-14af-4c24-8d14-122d0abb6e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23d7c33-ded4-44d5-ae23-e933485cea14"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A67EB2C-69C2-472D-A674-14F3FBEF8219}">
  <ds:schemaRefs>
    <ds:schemaRef ds:uri="http://schemas.openxmlformats.org/package/2006/metadata/core-properties"/>
    <ds:schemaRef ds:uri="http://purl.org/dc/terms/"/>
    <ds:schemaRef ds:uri="http://purl.org/dc/dcmitype/"/>
    <ds:schemaRef ds:uri="http://schemas.microsoft.com/office/infopath/2007/PartnerControls"/>
    <ds:schemaRef ds:uri="b23d7c33-ded4-44d5-ae23-e933485cea14"/>
    <ds:schemaRef ds:uri="27d1bbbb-14af-4c24-8d14-122d0abb6e5d"/>
    <ds:schemaRef ds:uri="http://purl.org/dc/elements/1.1/"/>
    <ds:schemaRef ds:uri="http://schemas.microsoft.com/office/2006/documentManagement/types"/>
    <ds:schemaRef ds:uri="http://schemas.microsoft.com/sharepoint/v3"/>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DC1C8EDD-CE3E-4A22-9D5B-D61A0AC4FA87}">
  <ds:schemaRefs>
    <ds:schemaRef ds:uri="http://schemas.microsoft.com/sharepoint/v3/contenttype/forms"/>
  </ds:schemaRefs>
</ds:datastoreItem>
</file>

<file path=customXml/itemProps3.xml><?xml version="1.0" encoding="utf-8"?>
<ds:datastoreItem xmlns:ds="http://schemas.openxmlformats.org/officeDocument/2006/customXml" ds:itemID="{8AB47508-2150-4F0F-AD01-6AB081382C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7d1bbbb-14af-4c24-8d14-122d0abb6e5d"/>
    <ds:schemaRef ds:uri="b23d7c33-ded4-44d5-ae23-e933485cea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{179290EF-EC4F-AC43-B45B-00EB8FF7F75A}tf10001124</Template>
  <TotalTime>993</TotalTime>
  <Words>1136</Words>
  <Application>Microsoft Macintosh PowerPoint</Application>
  <PresentationFormat>Widescreen</PresentationFormat>
  <Paragraphs>74</Paragraphs>
  <Slides>18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Calibri</vt:lpstr>
      <vt:lpstr>Cambria</vt:lpstr>
      <vt:lpstr>Corbel</vt:lpstr>
      <vt:lpstr>Franklin Gothic Medium</vt:lpstr>
      <vt:lpstr>Lato</vt:lpstr>
      <vt:lpstr>NewCenturySchlbkLTStd-Roman</vt:lpstr>
      <vt:lpstr>Source Sans Pro</vt:lpstr>
      <vt:lpstr>Wingdings 2</vt:lpstr>
      <vt:lpstr>Frame</vt:lpstr>
      <vt:lpstr>   They seize in school and now there’s a law How can we help them when they leave school</vt:lpstr>
      <vt:lpstr>How It Began</vt:lpstr>
      <vt:lpstr>Florida’s Seizure Safety in School Law</vt:lpstr>
      <vt:lpstr>Florida’s seizure safety in school law</vt:lpstr>
      <vt:lpstr>Why did we need a law</vt:lpstr>
      <vt:lpstr>Reopening plans amid pandemic shine light on Florida's school nursing shortage  Some school nurses cover multiple schools at one time </vt:lpstr>
      <vt:lpstr>Would you work for this salary?</vt:lpstr>
      <vt:lpstr>PowerPoint Presentation</vt:lpstr>
      <vt:lpstr>PowerPoint Presentation</vt:lpstr>
      <vt:lpstr>https://epilepsyalliancefl.org/care-of-students-with-epilepsy</vt:lpstr>
      <vt:lpstr>Transitioning the child with a developmental epileptic encephalopathy to adulthood:  It’s more than just changing doctors</vt:lpstr>
      <vt:lpstr>HRSA grant on transition</vt:lpstr>
      <vt:lpstr>Child Neurology Foundation</vt:lpstr>
      <vt:lpstr>Why you just can’t tell them to find another doctor</vt:lpstr>
      <vt:lpstr>Transition to adulthood planning guide</vt:lpstr>
      <vt:lpstr>Transition needs to start early</vt:lpstr>
      <vt:lpstr>PowerPoint Presentation</vt:lpstr>
      <vt:lpstr>Thank you and Goodbye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 Dean</dc:creator>
  <cp:lastModifiedBy>Microsoft Office User</cp:lastModifiedBy>
  <cp:revision>45</cp:revision>
  <dcterms:created xsi:type="dcterms:W3CDTF">2023-01-31T18:44:49Z</dcterms:created>
  <dcterms:modified xsi:type="dcterms:W3CDTF">2023-02-05T13:56:51Z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0x010100DF6F2C4E71EA42449A5F6F62252FFC52</vt:lpwstr>
  </property>
</Properties>
</file>